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2"/>
  </p:notesMasterIdLst>
  <p:handoutMasterIdLst>
    <p:handoutMasterId r:id="rId103"/>
  </p:handoutMasterIdLst>
  <p:sldIdLst>
    <p:sldId id="277" r:id="rId2"/>
    <p:sldId id="270" r:id="rId3"/>
    <p:sldId id="399" r:id="rId4"/>
    <p:sldId id="401" r:id="rId5"/>
    <p:sldId id="400" r:id="rId6"/>
    <p:sldId id="402" r:id="rId7"/>
    <p:sldId id="301" r:id="rId8"/>
    <p:sldId id="403" r:id="rId9"/>
    <p:sldId id="292" r:id="rId10"/>
    <p:sldId id="404" r:id="rId11"/>
    <p:sldId id="300" r:id="rId12"/>
    <p:sldId id="328" r:id="rId13"/>
    <p:sldId id="279" r:id="rId14"/>
    <p:sldId id="357" r:id="rId15"/>
    <p:sldId id="359" r:id="rId16"/>
    <p:sldId id="348" r:id="rId17"/>
    <p:sldId id="410" r:id="rId18"/>
    <p:sldId id="405" r:id="rId19"/>
    <p:sldId id="407" r:id="rId20"/>
    <p:sldId id="411" r:id="rId21"/>
    <p:sldId id="413" r:id="rId22"/>
    <p:sldId id="408" r:id="rId23"/>
    <p:sldId id="414" r:id="rId24"/>
    <p:sldId id="416" r:id="rId25"/>
    <p:sldId id="417" r:id="rId26"/>
    <p:sldId id="418" r:id="rId27"/>
    <p:sldId id="488" r:id="rId28"/>
    <p:sldId id="419" r:id="rId29"/>
    <p:sldId id="420" r:id="rId30"/>
    <p:sldId id="421" r:id="rId31"/>
    <p:sldId id="412" r:id="rId32"/>
    <p:sldId id="422" r:id="rId33"/>
    <p:sldId id="423" r:id="rId34"/>
    <p:sldId id="424" r:id="rId35"/>
    <p:sldId id="425" r:id="rId36"/>
    <p:sldId id="453" r:id="rId37"/>
    <p:sldId id="459" r:id="rId38"/>
    <p:sldId id="460" r:id="rId39"/>
    <p:sldId id="461" r:id="rId40"/>
    <p:sldId id="462" r:id="rId41"/>
    <p:sldId id="463" r:id="rId42"/>
    <p:sldId id="464" r:id="rId43"/>
    <p:sldId id="406" r:id="rId44"/>
    <p:sldId id="465" r:id="rId45"/>
    <p:sldId id="466" r:id="rId46"/>
    <p:sldId id="427" r:id="rId47"/>
    <p:sldId id="430" r:id="rId48"/>
    <p:sldId id="432" r:id="rId49"/>
    <p:sldId id="434" r:id="rId50"/>
    <p:sldId id="438" r:id="rId51"/>
    <p:sldId id="437" r:id="rId52"/>
    <p:sldId id="441" r:id="rId53"/>
    <p:sldId id="451" r:id="rId54"/>
    <p:sldId id="445" r:id="rId55"/>
    <p:sldId id="443" r:id="rId56"/>
    <p:sldId id="448" r:id="rId57"/>
    <p:sldId id="467" r:id="rId58"/>
    <p:sldId id="490" r:id="rId59"/>
    <p:sldId id="489" r:id="rId60"/>
    <p:sldId id="449" r:id="rId61"/>
    <p:sldId id="450" r:id="rId62"/>
    <p:sldId id="452" r:id="rId63"/>
    <p:sldId id="356" r:id="rId64"/>
    <p:sldId id="468" r:id="rId65"/>
    <p:sldId id="469" r:id="rId66"/>
    <p:sldId id="470" r:id="rId67"/>
    <p:sldId id="471" r:id="rId68"/>
    <p:sldId id="472" r:id="rId69"/>
    <p:sldId id="473" r:id="rId70"/>
    <p:sldId id="474" r:id="rId71"/>
    <p:sldId id="475" r:id="rId72"/>
    <p:sldId id="476" r:id="rId73"/>
    <p:sldId id="477" r:id="rId74"/>
    <p:sldId id="478" r:id="rId75"/>
    <p:sldId id="479" r:id="rId76"/>
    <p:sldId id="480" r:id="rId77"/>
    <p:sldId id="481" r:id="rId78"/>
    <p:sldId id="482" r:id="rId79"/>
    <p:sldId id="483" r:id="rId80"/>
    <p:sldId id="484" r:id="rId81"/>
    <p:sldId id="485" r:id="rId82"/>
    <p:sldId id="486" r:id="rId83"/>
    <p:sldId id="487" r:id="rId84"/>
    <p:sldId id="491" r:id="rId85"/>
    <p:sldId id="492" r:id="rId86"/>
    <p:sldId id="493" r:id="rId87"/>
    <p:sldId id="494" r:id="rId88"/>
    <p:sldId id="495" r:id="rId89"/>
    <p:sldId id="496" r:id="rId90"/>
    <p:sldId id="497" r:id="rId91"/>
    <p:sldId id="498" r:id="rId92"/>
    <p:sldId id="499" r:id="rId93"/>
    <p:sldId id="500" r:id="rId94"/>
    <p:sldId id="501" r:id="rId95"/>
    <p:sldId id="502" r:id="rId96"/>
    <p:sldId id="503" r:id="rId97"/>
    <p:sldId id="504" r:id="rId98"/>
    <p:sldId id="505" r:id="rId99"/>
    <p:sldId id="506" r:id="rId100"/>
    <p:sldId id="507"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4" autoAdjust="0"/>
    <p:restoredTop sz="94660"/>
  </p:normalViewPr>
  <p:slideViewPr>
    <p:cSldViewPr>
      <p:cViewPr varScale="1">
        <p:scale>
          <a:sx n="82" d="100"/>
          <a:sy n="82" d="100"/>
        </p:scale>
        <p:origin x="763" y="48"/>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Character Error rate(CER):</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dgm:style>
          <a:lnRef idx="2">
            <a:schemeClr val="accent1"/>
          </a:lnRef>
          <a:fillRef idx="1">
            <a:schemeClr val="lt1"/>
          </a:fillRef>
          <a:effectRef idx="0">
            <a:schemeClr val="accent1"/>
          </a:effectRef>
          <a:fontRef idx="minor">
            <a:schemeClr val="dk1"/>
          </a:fontRef>
        </dgm:style>
      </dgm:prSet>
      <dgm:spPr/>
      <dgm:t>
        <a:bodyPr/>
        <a:lstStyle/>
        <a:p>
          <a:r>
            <a:rPr lang="en-US" i="0" u="none" strike="noStrike" baseline="0" dirty="0">
              <a:latin typeface="TimesNewRomanPS-BoldMT"/>
            </a:rPr>
            <a:t>J. Meyer,</a:t>
          </a:r>
          <a:r>
            <a:rPr lang="en-US" i="1" u="none" strike="noStrike" baseline="0" dirty="0">
              <a:latin typeface="CMSY8"/>
            </a:rPr>
            <a:t> </a:t>
          </a:r>
          <a:r>
            <a:rPr lang="en-US" i="0" u="none" strike="noStrike" baseline="0" dirty="0">
              <a:latin typeface="TimesNewRomanPS-BoldMT"/>
            </a:rPr>
            <a:t>L. </a:t>
          </a:r>
          <a:r>
            <a:rPr lang="en-US" i="0" u="none" strike="noStrike" baseline="0" dirty="0" err="1">
              <a:latin typeface="TimesNewRomanPS-BoldMT"/>
            </a:rPr>
            <a:t>Rauchenstein</a:t>
          </a:r>
          <a:r>
            <a:rPr lang="en-US" i="0" u="none" strike="noStrike" baseline="0" dirty="0">
              <a:latin typeface="TimesNewRomanPS-BoldMT"/>
            </a:rPr>
            <a:t>, J. D. Eisenberg,</a:t>
          </a:r>
          <a:r>
            <a:rPr lang="en-US" i="1" u="none" strike="noStrike" baseline="0" dirty="0">
              <a:latin typeface="CMSY8"/>
            </a:rPr>
            <a:t> </a:t>
          </a:r>
          <a:r>
            <a:rPr lang="en-US" i="0" u="none" strike="noStrike" baseline="0" dirty="0">
              <a:latin typeface="TimesNewRomanPS-BoldMT"/>
            </a:rPr>
            <a:t>N. Howell,</a:t>
          </a:r>
          <a:r>
            <a:rPr lang="en-US" b="1" i="0" u="none" strike="noStrike" baseline="0" dirty="0">
              <a:latin typeface="TimesNewRomanPS-BoldMT"/>
            </a:rPr>
            <a:t> 2020 </a:t>
          </a:r>
          <a:r>
            <a:rPr lang="en-US" i="0" u="none" strike="noStrike" baseline="0" dirty="0">
              <a:latin typeface="TimesNewRomanPS-BoldMT"/>
            </a:rPr>
            <a:t>, “Artie Bias Corpus: An Open Dataset for Detecting Demographic Bias in Speech Applications”.</a:t>
          </a:r>
          <a:endParaRPr lang="en-US" dirty="0"/>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42270BF6-3587-404F-B1C3-D78493DD40D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Word Error rate(WER):</a:t>
          </a:r>
        </a:p>
      </dgm:t>
    </dgm:pt>
    <dgm:pt modelId="{3F65BCC5-E3D0-47E7-A41A-67EA70DAFDAD}" type="parTrans" cxnId="{FAC3EF35-530C-40F6-BB51-3CDFBCC075C4}">
      <dgm:prSet/>
      <dgm:spPr/>
      <dgm:t>
        <a:bodyPr/>
        <a:lstStyle/>
        <a:p>
          <a:endParaRPr lang="en-US"/>
        </a:p>
      </dgm:t>
    </dgm:pt>
    <dgm:pt modelId="{E153113C-6DF0-4304-A121-2B1B2319E9A1}" type="sibTrans" cxnId="{FAC3EF35-530C-40F6-BB51-3CDFBCC075C4}">
      <dgm:prSet/>
      <dgm:spPr/>
      <dgm:t>
        <a:bodyPr/>
        <a:lstStyle/>
        <a:p>
          <a:endParaRPr lang="en-US"/>
        </a:p>
      </dgm:t>
    </dgm:pt>
    <dgm:pt modelId="{AADE009E-6E49-45E5-92B2-B9713DDB2DE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u="none" strike="noStrike" baseline="0" dirty="0">
              <a:latin typeface="NimbusRomNo9L-ReguItal"/>
            </a:rPr>
            <a:t>S. Feng, O. </a:t>
          </a:r>
          <a:r>
            <a:rPr lang="en-US" b="0" i="0" u="none" strike="noStrike" baseline="0" dirty="0" err="1">
              <a:latin typeface="NimbusRomNo9L-ReguItal"/>
            </a:rPr>
            <a:t>Kudina</a:t>
          </a:r>
          <a:r>
            <a:rPr lang="en-US" b="0" i="0" u="none" strike="noStrike" baseline="0" dirty="0">
              <a:latin typeface="NimbusRomNo9L-ReguItal"/>
            </a:rPr>
            <a:t>, B. M. Halpern</a:t>
          </a:r>
          <a:r>
            <a:rPr lang="en-US" b="0" i="0" u="none" strike="noStrike" baseline="0" dirty="0">
              <a:latin typeface="CMR8"/>
            </a:rPr>
            <a:t> </a:t>
          </a:r>
          <a:r>
            <a:rPr lang="en-US" b="0" i="0" u="none" strike="noStrike" baseline="0" dirty="0">
              <a:latin typeface="NimbusRomNo9L-ReguItal"/>
            </a:rPr>
            <a:t>and O. </a:t>
          </a:r>
          <a:r>
            <a:rPr lang="en-US" b="0" i="0" u="none" strike="noStrike" baseline="0" dirty="0" err="1">
              <a:latin typeface="NimbusRomNo9L-ReguItal"/>
            </a:rPr>
            <a:t>Scharenborg</a:t>
          </a:r>
          <a:r>
            <a:rPr lang="en-US" b="1" i="0" u="none" strike="noStrike" baseline="0" dirty="0">
              <a:latin typeface="TimesNewRomanPS-BoldMT"/>
            </a:rPr>
            <a:t>, 2021 , “</a:t>
          </a:r>
          <a:r>
            <a:rPr lang="en-US" b="0" i="0" u="none" strike="noStrike" baseline="0" dirty="0">
              <a:latin typeface="NimbusRomNo9L-Medi"/>
            </a:rPr>
            <a:t>Quantifying Bias in Automatic Speech Recognition</a:t>
          </a:r>
          <a:r>
            <a:rPr lang="en-US" b="1" i="0" u="none" strike="noStrike" baseline="0" dirty="0">
              <a:latin typeface="TimesNewRomanPS-BoldMT"/>
            </a:rPr>
            <a:t>”. </a:t>
          </a:r>
          <a:endParaRPr lang="en-US" dirty="0"/>
        </a:p>
      </dgm:t>
    </dgm:pt>
    <dgm:pt modelId="{EE47B701-DEB4-4079-A5EC-76027023102C}" type="parTrans" cxnId="{B2033A35-ACEA-4883-A904-6714C6D3B872}">
      <dgm:prSet/>
      <dgm:spPr/>
      <dgm:t>
        <a:bodyPr/>
        <a:lstStyle/>
        <a:p>
          <a:endParaRPr lang="en-US"/>
        </a:p>
      </dgm:t>
    </dgm:pt>
    <dgm:pt modelId="{DCA1B299-17D4-49C8-A089-B98872BC0B03}" type="sibTrans" cxnId="{B2033A35-ACEA-4883-A904-6714C6D3B872}">
      <dgm:prSet/>
      <dgm:spPr/>
      <dgm:t>
        <a:bodyPr/>
        <a:lstStyle/>
        <a:p>
          <a:endParaRPr lang="en-US"/>
        </a:p>
      </dgm:t>
    </dgm:pt>
    <dgm:pt modelId="{8935A171-50BC-402F-8491-BD747B8F2DA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1" u="none" strike="noStrike" baseline="0" dirty="0">
              <a:latin typeface="NimbusRomNo9L-ReguItal"/>
            </a:rPr>
            <a:t>M. Z. Boito, L. </a:t>
          </a:r>
          <a:r>
            <a:rPr lang="en-US" b="0" i="1" u="none" strike="noStrike" baseline="0" dirty="0" err="1">
              <a:latin typeface="NimbusRomNo9L-ReguItal"/>
            </a:rPr>
            <a:t>Besacier</a:t>
          </a:r>
          <a:r>
            <a:rPr lang="en-US" b="0" i="1" u="none" strike="noStrike" baseline="0" dirty="0">
              <a:latin typeface="NimbusRomNo9L-ReguItal"/>
            </a:rPr>
            <a:t>, N. </a:t>
          </a:r>
          <a:r>
            <a:rPr lang="en-US" b="0" i="1" u="none" strike="noStrike" baseline="0" dirty="0" err="1">
              <a:latin typeface="NimbusRomNo9L-ReguItal"/>
            </a:rPr>
            <a:t>Tomashenko</a:t>
          </a:r>
          <a:r>
            <a:rPr lang="en-US" b="0" i="1" u="none" strike="noStrike" baseline="0" dirty="0">
              <a:latin typeface="NimbusRomNo9L-ReguItal"/>
            </a:rPr>
            <a:t>, Y. </a:t>
          </a:r>
          <a:r>
            <a:rPr lang="en-US" b="0" i="1" u="none" strike="noStrike" baseline="0" dirty="0" err="1">
              <a:latin typeface="NimbusRomNo9L-ReguItal"/>
            </a:rPr>
            <a:t>Est`eve</a:t>
          </a:r>
          <a:r>
            <a:rPr lang="en-US" b="1" i="0" u="none" strike="noStrike" baseline="0" dirty="0">
              <a:latin typeface="TimesNewRomanPS-BoldMT"/>
            </a:rPr>
            <a:t>, 2022 , “</a:t>
          </a:r>
          <a:r>
            <a:rPr lang="en-US" b="0" i="0" u="none" strike="noStrike" baseline="0" dirty="0">
              <a:latin typeface="NimbusRomNo9L-Medi"/>
            </a:rPr>
            <a:t>A Study of Gender Impact in Self-supervised Models for Speech-to-Text Systems</a:t>
          </a:r>
          <a:r>
            <a:rPr lang="en-US" b="1" i="0" u="none" strike="noStrike" baseline="0" dirty="0">
              <a:latin typeface="TimesNewRomanPS-BoldMT"/>
            </a:rPr>
            <a:t>” .</a:t>
          </a:r>
          <a:endParaRPr lang="en-US" dirty="0"/>
        </a:p>
      </dgm:t>
    </dgm:pt>
    <dgm:pt modelId="{497EC7A1-A879-4848-95CC-469A0FD014F9}" type="parTrans" cxnId="{8D634BEB-2988-4747-A3C4-0B2A60D2346D}">
      <dgm:prSet/>
      <dgm:spPr/>
      <dgm:t>
        <a:bodyPr/>
        <a:lstStyle/>
        <a:p>
          <a:endParaRPr lang="en-US"/>
        </a:p>
      </dgm:t>
    </dgm:pt>
    <dgm:pt modelId="{81179145-3F11-48A6-BC2B-D8701176B018}" type="sibTrans" cxnId="{8D634BEB-2988-4747-A3C4-0B2A60D2346D}">
      <dgm:prSet/>
      <dgm:spPr/>
      <dgm:t>
        <a:bodyPr/>
        <a:lstStyle/>
        <a:p>
          <a:endParaRPr lang="en-US"/>
        </a:p>
      </dgm:t>
    </dgm:pt>
    <dgm:pt modelId="{50ED78B8-B605-4A05-98D4-3DC009178047}">
      <dgm:prSet phldrT="[Text]">
        <dgm:style>
          <a:lnRef idx="2">
            <a:schemeClr val="accent3"/>
          </a:lnRef>
          <a:fillRef idx="1">
            <a:schemeClr val="lt1"/>
          </a:fillRef>
          <a:effectRef idx="0">
            <a:schemeClr val="accent3"/>
          </a:effectRef>
          <a:fontRef idx="minor">
            <a:schemeClr val="dk1"/>
          </a:fontRef>
        </dgm:style>
      </dgm:prSet>
      <dgm:spPr/>
      <dgm:t>
        <a:bodyPr/>
        <a:lstStyle/>
        <a:p>
          <a:r>
            <a:rPr lang="en-US" b="0" i="1" u="none" strike="noStrike" baseline="0" dirty="0" err="1">
              <a:latin typeface="NimbusRomNo9L-ReguItal"/>
            </a:rPr>
            <a:t>Tanvina</a:t>
          </a:r>
          <a:r>
            <a:rPr lang="en-US" b="0" i="1" u="none" strike="noStrike" baseline="0" dirty="0">
              <a:latin typeface="NimbusRomNo9L-ReguItal"/>
            </a:rPr>
            <a:t> Patel and Odette </a:t>
          </a:r>
          <a:r>
            <a:rPr lang="en-US" b="0" i="1" u="none" strike="noStrike" baseline="0" dirty="0" err="1">
              <a:latin typeface="NimbusRomNo9L-ReguItal"/>
            </a:rPr>
            <a:t>Scharenborg</a:t>
          </a:r>
          <a:r>
            <a:rPr lang="en-US" b="1" i="0" u="none" strike="noStrike" baseline="0" dirty="0">
              <a:latin typeface="TimesNewRomanPS-BoldMT"/>
            </a:rPr>
            <a:t>, 2023 , “</a:t>
          </a:r>
          <a:r>
            <a:rPr lang="en-US" b="0" i="0" u="none" strike="noStrike" baseline="0" dirty="0">
              <a:latin typeface="NimbusRomNo9L-Medi"/>
            </a:rPr>
            <a:t>Using Data Augmentations and VTLN to Reduce Bias in Dutch End-to-</a:t>
          </a:r>
          <a:r>
            <a:rPr lang="en-US" b="0" i="0" u="none" strike="noStrike" baseline="0" dirty="0" err="1">
              <a:latin typeface="NimbusRomNo9L-Medi"/>
            </a:rPr>
            <a:t>EndSpeech</a:t>
          </a:r>
          <a:r>
            <a:rPr lang="en-US" b="0" i="0" u="none" strike="noStrike" baseline="0" dirty="0">
              <a:latin typeface="NimbusRomNo9L-Medi"/>
            </a:rPr>
            <a:t> Recognition Systems</a:t>
          </a:r>
          <a:r>
            <a:rPr lang="en-US" b="1" i="0" u="none" strike="noStrike" baseline="0" dirty="0">
              <a:latin typeface="TimesNewRomanPS-BoldMT"/>
            </a:rPr>
            <a:t>” .</a:t>
          </a:r>
          <a:endParaRPr lang="en-US" dirty="0"/>
        </a:p>
      </dgm:t>
    </dgm:pt>
    <dgm:pt modelId="{5512AAE7-501B-4E29-ACDB-A0B7760E6A65}" type="parTrans" cxnId="{8F949270-1433-4B41-8569-F1CC45ED17C4}">
      <dgm:prSet/>
      <dgm:spPr/>
      <dgm:t>
        <a:bodyPr/>
        <a:lstStyle/>
        <a:p>
          <a:endParaRPr lang="en-US"/>
        </a:p>
      </dgm:t>
    </dgm:pt>
    <dgm:pt modelId="{0DFB3423-0382-47EC-B124-F452BD063212}" type="sibTrans" cxnId="{8F949270-1433-4B41-8569-F1CC45ED17C4}">
      <dgm:prSet/>
      <dgm:spPr/>
      <dgm:t>
        <a:bodyPr/>
        <a:lstStyle/>
        <a:p>
          <a:endParaRPr lang="en-US"/>
        </a:p>
      </dgm:t>
    </dgm:pt>
    <dgm:pt modelId="{8C1B1D03-F279-4601-9F5C-E99FF82DBFD9}">
      <dgm:prSet phldrT="[Tex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F4569ABE-73AA-48AD-A7EF-CB67A4568376}" type="parTrans" cxnId="{9FD9B5BA-DE51-43B7-B458-472677237F10}">
      <dgm:prSet/>
      <dgm:spPr/>
      <dgm:t>
        <a:bodyPr/>
        <a:lstStyle/>
        <a:p>
          <a:endParaRPr lang="en-US"/>
        </a:p>
      </dgm:t>
    </dgm:pt>
    <dgm:pt modelId="{19B75144-47D0-44A8-85FD-4028061FDEC4}" type="sibTrans" cxnId="{9FD9B5BA-DE51-43B7-B458-472677237F10}">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3DE5C71A-D8AB-4A6E-A096-00974616C44B}" type="pres">
      <dgm:prSet presAssocID="{42270BF6-3587-404F-B1C3-D78493DD40DB}" presName="parentLin" presStyleCnt="0"/>
      <dgm:spPr/>
    </dgm:pt>
    <dgm:pt modelId="{3DDECBEF-EE65-450C-BBE0-6209E91A6EB1}" type="pres">
      <dgm:prSet presAssocID="{42270BF6-3587-404F-B1C3-D78493DD40DB}" presName="parentLeftMargin" presStyleLbl="node1" presStyleIdx="0" presStyleCnt="2"/>
      <dgm:spPr/>
    </dgm:pt>
    <dgm:pt modelId="{2853DBAA-9BA4-40F9-8242-57B21FBA899B}" type="pres">
      <dgm:prSet presAssocID="{42270BF6-3587-404F-B1C3-D78493DD40DB}" presName="parentText" presStyleLbl="node1" presStyleIdx="1" presStyleCnt="2">
        <dgm:presLayoutVars>
          <dgm:chMax val="0"/>
          <dgm:bulletEnabled val="1"/>
        </dgm:presLayoutVars>
      </dgm:prSet>
      <dgm:spPr/>
    </dgm:pt>
    <dgm:pt modelId="{83A7BC40-8335-4B61-9E6A-C76B56D64A2C}" type="pres">
      <dgm:prSet presAssocID="{42270BF6-3587-404F-B1C3-D78493DD40DB}" presName="negativeSpace" presStyleCnt="0"/>
      <dgm:spPr/>
    </dgm:pt>
    <dgm:pt modelId="{E5F4CA2B-FD6F-401B-97B5-AA39526CB55B}" type="pres">
      <dgm:prSet presAssocID="{42270BF6-3587-404F-B1C3-D78493DD40DB}" presName="childText" presStyleLbl="conFgAcc1" presStyleIdx="1" presStyleCnt="2">
        <dgm:presLayoutVars>
          <dgm:bulletEnabled val="1"/>
        </dgm:presLayoutVars>
      </dgm:prSet>
      <dgm:spPr/>
    </dgm:pt>
  </dgm:ptLst>
  <dgm:cxnLst>
    <dgm:cxn modelId="{9791A608-CBFE-4450-8A90-9211385C0FAB}" type="presOf" srcId="{50ED78B8-B605-4A05-98D4-3DC009178047}" destId="{E5F4CA2B-FD6F-401B-97B5-AA39526CB55B}" srcOrd="0" destOrd="2" presId="urn:microsoft.com/office/officeart/2005/8/layout/list1"/>
    <dgm:cxn modelId="{5056F317-CD26-4949-918D-5837BD29CC30}" type="presOf" srcId="{AADE009E-6E49-45E5-92B2-B9713DDB2DE0}" destId="{E5F4CA2B-FD6F-401B-97B5-AA39526CB55B}" srcOrd="0" destOrd="0" presId="urn:microsoft.com/office/officeart/2005/8/layout/list1"/>
    <dgm:cxn modelId="{272F061F-7F5D-4D48-83DB-BC29148EC032}" type="presOf" srcId="{42270BF6-3587-404F-B1C3-D78493DD40DB}" destId="{3DDECBEF-EE65-450C-BBE0-6209E91A6EB1}" srcOrd="0" destOrd="0"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B2033A35-ACEA-4883-A904-6714C6D3B872}" srcId="{42270BF6-3587-404F-B1C3-D78493DD40DB}" destId="{AADE009E-6E49-45E5-92B2-B9713DDB2DE0}" srcOrd="0" destOrd="0" parTransId="{EE47B701-DEB4-4079-A5EC-76027023102C}" sibTransId="{DCA1B299-17D4-49C8-A089-B98872BC0B03}"/>
    <dgm:cxn modelId="{FAC3EF35-530C-40F6-BB51-3CDFBCC075C4}" srcId="{4930E395-57A8-49CD-A76C-C68D730CC129}" destId="{42270BF6-3587-404F-B1C3-D78493DD40DB}" srcOrd="1" destOrd="0" parTransId="{3F65BCC5-E3D0-47E7-A41A-67EA70DAFDAD}" sibTransId="{E153113C-6DF0-4304-A121-2B1B2319E9A1}"/>
    <dgm:cxn modelId="{F128AD3B-2889-4745-AB7B-26DA341846C0}" type="presOf" srcId="{42270BF6-3587-404F-B1C3-D78493DD40DB}" destId="{2853DBAA-9BA4-40F9-8242-57B21FBA899B}" srcOrd="1" destOrd="0" presId="urn:microsoft.com/office/officeart/2005/8/layout/list1"/>
    <dgm:cxn modelId="{5292C23F-2A40-491B-9308-98FF736BAB9B}" srcId="{925938AD-865E-4730-BAD5-D36BCE59B929}" destId="{EA845D1E-A916-4301-BC72-E56E63CA7910}" srcOrd="0" destOrd="0" parTransId="{74AD05D2-A116-4604-A699-62214C2F2F32}" sibTransId="{988FF91B-E4EF-4778-9F23-170A0E315E94}"/>
    <dgm:cxn modelId="{D617976B-CE8A-4531-AC11-8A3CEA615761}" type="presOf" srcId="{8C1B1D03-F279-4601-9F5C-E99FF82DBFD9}" destId="{DF113BB7-B072-4A0F-A079-17753F7689AF}" srcOrd="0" destOrd="1" presId="urn:microsoft.com/office/officeart/2005/8/layout/list1"/>
    <dgm:cxn modelId="{8F949270-1433-4B41-8569-F1CC45ED17C4}" srcId="{42270BF6-3587-404F-B1C3-D78493DD40DB}" destId="{50ED78B8-B605-4A05-98D4-3DC009178047}" srcOrd="2" destOrd="0" parTransId="{5512AAE7-501B-4E29-ACDB-A0B7760E6A65}" sibTransId="{0DFB3423-0382-47EC-B124-F452BD063212}"/>
    <dgm:cxn modelId="{BDA7EE84-2F71-4AE6-979F-DB91417BC601}" type="presOf" srcId="{EA845D1E-A916-4301-BC72-E56E63CA7910}" destId="{DF113BB7-B072-4A0F-A079-17753F7689AF}" srcOrd="0" destOrd="0" presId="urn:microsoft.com/office/officeart/2005/8/layout/list1"/>
    <dgm:cxn modelId="{9FD9B5BA-DE51-43B7-B458-472677237F10}" srcId="{925938AD-865E-4730-BAD5-D36BCE59B929}" destId="{8C1B1D03-F279-4601-9F5C-E99FF82DBFD9}" srcOrd="1" destOrd="0" parTransId="{F4569ABE-73AA-48AD-A7EF-CB67A4568376}" sibTransId="{19B75144-47D0-44A8-85FD-4028061FDEC4}"/>
    <dgm:cxn modelId="{8D634BEB-2988-4747-A3C4-0B2A60D2346D}" srcId="{42270BF6-3587-404F-B1C3-D78493DD40DB}" destId="{8935A171-50BC-402F-8491-BD747B8F2DA0}" srcOrd="1" destOrd="0" parTransId="{497EC7A1-A879-4848-95CC-469A0FD014F9}" sibTransId="{81179145-3F11-48A6-BC2B-D8701176B018}"/>
    <dgm:cxn modelId="{5A63DCED-5D26-4841-8392-C095B7C1CD78}" type="presOf" srcId="{8935A171-50BC-402F-8491-BD747B8F2DA0}" destId="{E5F4CA2B-FD6F-401B-97B5-AA39526CB55B}" srcOrd="0" destOrd="1"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F10AB9DB-FCEA-40C4-8345-62ADEFB450D7}" type="presParOf" srcId="{7A49896E-FFE5-45D3-8686-552111E4027E}" destId="{3DE5C71A-D8AB-4A6E-A096-00974616C44B}" srcOrd="4" destOrd="0" presId="urn:microsoft.com/office/officeart/2005/8/layout/list1"/>
    <dgm:cxn modelId="{67D2F5D2-8911-420E-9DB4-A47FBFC86860}" type="presParOf" srcId="{3DE5C71A-D8AB-4A6E-A096-00974616C44B}" destId="{3DDECBEF-EE65-450C-BBE0-6209E91A6EB1}" srcOrd="0" destOrd="0" presId="urn:microsoft.com/office/officeart/2005/8/layout/list1"/>
    <dgm:cxn modelId="{08E2E1F5-61CF-40FB-93A2-416125EF4036}" type="presParOf" srcId="{3DE5C71A-D8AB-4A6E-A096-00974616C44B}" destId="{2853DBAA-9BA4-40F9-8242-57B21FBA899B}" srcOrd="1" destOrd="0" presId="urn:microsoft.com/office/officeart/2005/8/layout/list1"/>
    <dgm:cxn modelId="{FEE8E5A6-1F1B-4A6C-B505-C5A88519D21C}" type="presParOf" srcId="{7A49896E-FFE5-45D3-8686-552111E4027E}" destId="{83A7BC40-8335-4B61-9E6A-C76B56D64A2C}" srcOrd="5" destOrd="0" presId="urn:microsoft.com/office/officeart/2005/8/layout/list1"/>
    <dgm:cxn modelId="{84285478-B2B0-4961-A4C3-6CC6FD717F2F}" type="presParOf" srcId="{7A49896E-FFE5-45D3-8686-552111E4027E}" destId="{E5F4CA2B-FD6F-401B-97B5-AA39526CB55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US" sz="1600" dirty="0">
              <a:solidFill>
                <a:schemeClr val="tx1"/>
              </a:solidFill>
            </a:rPr>
            <a:t> Data Pre-processing .</a:t>
          </a:r>
        </a:p>
        <a:p>
          <a:r>
            <a:rPr lang="en-US" sz="2000" b="1" dirty="0">
              <a:solidFill>
                <a:srgbClr val="FF0000"/>
              </a:solidFill>
            </a:rPr>
            <a:t>100%</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C34FA6DB-C5E2-4E1F-BF18-11D599793A82}">
      <dgm:prSet phldrT="[Tex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pPr algn="ctr"/>
          <a:r>
            <a:rPr lang="en-US" sz="1600" dirty="0">
              <a:solidFill>
                <a:schemeClr val="tx1"/>
              </a:solidFill>
            </a:rPr>
            <a:t>Analyzing the Features used for the metric Creation.</a:t>
          </a:r>
        </a:p>
        <a:p>
          <a:pPr algn="ctr"/>
          <a:r>
            <a:rPr lang="en-US" sz="2000" b="1" dirty="0">
              <a:solidFill>
                <a:srgbClr val="FF0000"/>
              </a:solidFill>
            </a:rPr>
            <a:t>90%</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54F876B8-FA99-4233-BA97-89BAADD1D896}">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0" u="none" dirty="0">
              <a:solidFill>
                <a:schemeClr val="tx1"/>
              </a:solidFill>
            </a:rPr>
            <a:t>Generate multivariate linear regression equation </a:t>
          </a:r>
        </a:p>
        <a:p>
          <a:r>
            <a:rPr lang="en-US" sz="2000" b="1" u="none" dirty="0">
              <a:solidFill>
                <a:srgbClr val="FF0000"/>
              </a:solidFill>
            </a:rPr>
            <a:t>20%</a:t>
          </a:r>
          <a:endParaRPr lang="en-US" sz="2000" b="1" dirty="0">
            <a:solidFill>
              <a:srgbClr val="FF0000"/>
            </a:solidFill>
          </a:endParaRPr>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F429F440-D289-4C82-9A05-A7D148977DD9}">
      <dgm:prSet>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dirty="0">
              <a:solidFill>
                <a:schemeClr val="tx1"/>
              </a:solidFill>
            </a:rPr>
            <a:t>Create a Library containing the measurement</a:t>
          </a:r>
        </a:p>
        <a:p>
          <a:r>
            <a:rPr lang="en-US" b="1" dirty="0">
              <a:solidFill>
                <a:srgbClr val="FF0000"/>
              </a:solidFill>
            </a:rPr>
            <a:t>0%</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06819BD4-A1BB-4C2F-9C10-1E1943C69A1C}" type="pres">
      <dgm:prSet presAssocID="{1345674E-1FA4-4128-9B91-A9300F7DE354}" presName="parTxOnly" presStyleLbl="node1" presStyleIdx="0" presStyleCnt="4" custScaleX="130419" custScaleY="183754">
        <dgm:presLayoutVars>
          <dgm:chMax val="0"/>
          <dgm:chPref val="0"/>
          <dgm:bulletEnabled val="1"/>
        </dgm:presLayoutVars>
      </dgm:prSet>
      <dgm:spPr/>
    </dgm:pt>
    <dgm:pt modelId="{61B17B66-536C-4140-BC2C-D2B96CCB6966}" type="pres">
      <dgm:prSet presAssocID="{5EF964AB-8450-4D0D-A874-754106BD16D3}" presName="parTxOnlySpace" presStyleCnt="0"/>
      <dgm:spPr/>
    </dgm:pt>
    <dgm:pt modelId="{F2A9C5BD-7002-4C33-AAB2-DFF5E6A36E2B}" type="pres">
      <dgm:prSet presAssocID="{C34FA6DB-C5E2-4E1F-BF18-11D599793A82}" presName="parTxOnly" presStyleLbl="node1" presStyleIdx="1" presStyleCnt="4" custScaleX="133792" custScaleY="179001">
        <dgm:presLayoutVars>
          <dgm:chMax val="0"/>
          <dgm:chPref val="0"/>
          <dgm:bulletEnabled val="1"/>
        </dgm:presLayoutVars>
      </dgm:prSet>
      <dgm:spPr/>
    </dgm:pt>
    <dgm:pt modelId="{8D2B4F50-DFB3-49E3-BF0A-C78F27BC8F25}" type="pres">
      <dgm:prSet presAssocID="{9133680B-B4CC-4199-B1B5-6776A78AE30D}" presName="parTxOnlySpace" presStyleCnt="0"/>
      <dgm:spPr/>
    </dgm:pt>
    <dgm:pt modelId="{457EBA05-5D90-45A9-BCFB-07808813338D}" type="pres">
      <dgm:prSet presAssocID="{54F876B8-FA99-4233-BA97-89BAADD1D896}" presName="parTxOnly" presStyleLbl="node1" presStyleIdx="2" presStyleCnt="4" custScaleX="116784" custScaleY="184561">
        <dgm:presLayoutVars>
          <dgm:chMax val="0"/>
          <dgm:chPref val="0"/>
          <dgm:bulletEnabled val="1"/>
        </dgm:presLayoutVars>
      </dgm:prSet>
      <dgm:spPr/>
    </dgm:pt>
    <dgm:pt modelId="{9F4DEF80-B89A-4D86-82C3-734966CD636F}" type="pres">
      <dgm:prSet presAssocID="{B89C9A20-BB22-4664-8B5B-5CB0DDC037CA}" presName="parTxOnlySpace" presStyleCnt="0"/>
      <dgm:spPr/>
    </dgm:pt>
    <dgm:pt modelId="{3E3BDBED-B3B0-4D07-85F3-F13F2FE958BD}" type="pres">
      <dgm:prSet presAssocID="{F429F440-D289-4C82-9A05-A7D148977DD9}" presName="parTxOnly" presStyleLbl="node1" presStyleIdx="3" presStyleCnt="4" custScaleX="108540" custScaleY="116266">
        <dgm:presLayoutVars>
          <dgm:chMax val="0"/>
          <dgm:chPref val="0"/>
          <dgm:bulletEnabled val="1"/>
        </dgm:presLayoutVars>
      </dgm:prSet>
      <dgm:spPr/>
    </dgm:pt>
  </dgm:ptLst>
  <dgm:cxnLst>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B0D1113-9445-4FFD-905E-531DE2B016D8}" type="presOf" srcId="{F429F440-D289-4C82-9A05-A7D148977DD9}" destId="{3E3BDBED-B3B0-4D07-85F3-F13F2FE958BD}" srcOrd="0" destOrd="0" presId="urn:microsoft.com/office/officeart/2005/8/layout/chevron1"/>
    <dgm:cxn modelId="{E5788242-D110-43EB-91A5-070CD4A62B39}" type="presOf" srcId="{794638B2-9540-43AB-B021-27216AD69FEF}" destId="{C740BCB3-715B-4BDA-B317-FF53A6E0035D}" srcOrd="0" destOrd="0" presId="urn:microsoft.com/office/officeart/2005/8/layout/chevron1"/>
    <dgm:cxn modelId="{771B128F-6B4F-4EE1-BBA3-17E69D0AA967}" srcId="{794638B2-9540-43AB-B021-27216AD69FEF}" destId="{F429F440-D289-4C82-9A05-A7D148977DD9}" srcOrd="3" destOrd="0" parTransId="{DEDB23F7-D03D-44AA-8A33-A55272642E08}" sibTransId="{29F3EB35-E475-4DA5-B240-20E9481C2C06}"/>
    <dgm:cxn modelId="{B86AC69C-CE06-4FD1-A2CC-07D93E5D15A0}" srcId="{794638B2-9540-43AB-B021-27216AD69FEF}" destId="{1345674E-1FA4-4128-9B91-A9300F7DE354}" srcOrd="0" destOrd="0" parTransId="{08161E15-EE8A-4D0C-A190-C3A2B458518B}" sibTransId="{5EF964AB-8450-4D0D-A874-754106BD16D3}"/>
    <dgm:cxn modelId="{C44A739E-75EA-45D9-BEB8-1E5206C2141A}" type="presOf" srcId="{1345674E-1FA4-4128-9B91-A9300F7DE354}" destId="{06819BD4-A1BB-4C2F-9C10-1E1943C69A1C}" srcOrd="0" destOrd="0" presId="urn:microsoft.com/office/officeart/2005/8/layout/chevron1"/>
    <dgm:cxn modelId="{44E4E4CA-A54D-4A6F-A607-CD09EC532B26}" type="presOf" srcId="{C34FA6DB-C5E2-4E1F-BF18-11D599793A82}" destId="{F2A9C5BD-7002-4C33-AAB2-DFF5E6A36E2B}" srcOrd="0" destOrd="0" presId="urn:microsoft.com/office/officeart/2005/8/layout/chevron1"/>
    <dgm:cxn modelId="{272FE2D6-12EE-4664-A523-5A05AC60073E}" type="presOf" srcId="{54F876B8-FA99-4233-BA97-89BAADD1D896}" destId="{457EBA05-5D90-45A9-BCFB-07808813338D}" srcOrd="0" destOrd="0" presId="urn:microsoft.com/office/officeart/2005/8/layout/chevron1"/>
    <dgm:cxn modelId="{D22425A3-6E55-4B9C-A253-4571EA14CEE0}" type="presParOf" srcId="{C740BCB3-715B-4BDA-B317-FF53A6E0035D}" destId="{06819BD4-A1BB-4C2F-9C10-1E1943C69A1C}" srcOrd="0" destOrd="0" presId="urn:microsoft.com/office/officeart/2005/8/layout/chevron1"/>
    <dgm:cxn modelId="{A68B37A2-4D1E-40D0-8005-923F57CDC25E}" type="presParOf" srcId="{C740BCB3-715B-4BDA-B317-FF53A6E0035D}" destId="{61B17B66-536C-4140-BC2C-D2B96CCB6966}" srcOrd="1" destOrd="0" presId="urn:microsoft.com/office/officeart/2005/8/layout/chevron1"/>
    <dgm:cxn modelId="{681777A4-E686-47C5-B746-842B68D37E8A}" type="presParOf" srcId="{C740BCB3-715B-4BDA-B317-FF53A6E0035D}" destId="{F2A9C5BD-7002-4C33-AAB2-DFF5E6A36E2B}" srcOrd="2" destOrd="0" presId="urn:microsoft.com/office/officeart/2005/8/layout/chevron1"/>
    <dgm:cxn modelId="{B689A12D-02D9-419F-9038-D7E7E0DAA6C0}" type="presParOf" srcId="{C740BCB3-715B-4BDA-B317-FF53A6E0035D}" destId="{8D2B4F50-DFB3-49E3-BF0A-C78F27BC8F25}" srcOrd="3" destOrd="0" presId="urn:microsoft.com/office/officeart/2005/8/layout/chevron1"/>
    <dgm:cxn modelId="{AD0DD7AD-3491-4C15-91FD-8479C49823BD}" type="presParOf" srcId="{C740BCB3-715B-4BDA-B317-FF53A6E0035D}" destId="{457EBA05-5D90-45A9-BCFB-07808813338D}" srcOrd="4" destOrd="0" presId="urn:microsoft.com/office/officeart/2005/8/layout/chevron1"/>
    <dgm:cxn modelId="{7073D528-01EA-4F67-9675-ADFABA498982}" type="presParOf" srcId="{C740BCB3-715B-4BDA-B317-FF53A6E0035D}" destId="{9F4DEF80-B89A-4D86-82C3-734966CD636F}" srcOrd="5" destOrd="0" presId="urn:microsoft.com/office/officeart/2005/8/layout/chevron1"/>
    <dgm:cxn modelId="{833377CE-8C24-46E2-B06C-3ADE5573690C}" type="presParOf" srcId="{C740BCB3-715B-4BDA-B317-FF53A6E0035D}" destId="{3E3BDBED-B3B0-4D07-85F3-F13F2FE958BD}"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2800" dirty="0"/>
            <a:t>Gender Bias in Video Datasets:</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2400" b="1" dirty="0"/>
            <a:t>Hara et al., 2023 ,  </a:t>
          </a:r>
          <a:r>
            <a:rPr lang="en-US" sz="2400" i="1" dirty="0"/>
            <a:t>"Rethinking Training Data for Mitigating Representation Biases in Action Recognition“. </a:t>
          </a:r>
          <a:endParaRPr lang="en-US" sz="2400" dirty="0"/>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7C6A9349-EE22-4766-88B9-1B4AF6B4BA74}">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2400" b="1" dirty="0"/>
            <a:t>Sophia Harrison et al., 2023,</a:t>
          </a:r>
          <a:r>
            <a:rPr lang="en-US" sz="2400" dirty="0"/>
            <a:t> </a:t>
          </a:r>
          <a:r>
            <a:rPr lang="en-US" sz="2400" i="1" dirty="0"/>
            <a:t>"Run Like a Girl! Sports-Related Gender Bias in Language and Vision"</a:t>
          </a:r>
        </a:p>
      </dgm:t>
    </dgm:pt>
    <dgm:pt modelId="{434514E8-C82C-414D-85C1-A5957C94D595}" type="parTrans" cxnId="{6F71F940-0667-4479-A907-20AD1AE83F9F}">
      <dgm:prSet/>
      <dgm:spPr/>
      <dgm:t>
        <a:bodyPr/>
        <a:lstStyle/>
        <a:p>
          <a:endParaRPr lang="en-US"/>
        </a:p>
      </dgm:t>
    </dgm:pt>
    <dgm:pt modelId="{0773BAD7-4CB7-4F96-8A6E-AD4BBBBF91F6}" type="sibTrans" cxnId="{6F71F940-0667-4479-A907-20AD1AE83F9F}">
      <dgm:prSet/>
      <dgm:spPr/>
      <dgm:t>
        <a:bodyPr/>
        <a:lstStyle/>
        <a:p>
          <a:endParaRPr lang="en-US"/>
        </a:p>
      </dgm:t>
    </dgm:pt>
    <dgm:pt modelId="{A8125A8E-B7BE-45D0-905A-1549389FEC5F}">
      <dgm:prSet phldrT="[Text]" custT="1">
        <dgm:style>
          <a:lnRef idx="2">
            <a:schemeClr val="accent1"/>
          </a:lnRef>
          <a:fillRef idx="1">
            <a:schemeClr val="lt1"/>
          </a:fillRef>
          <a:effectRef idx="0">
            <a:schemeClr val="accent1"/>
          </a:effectRef>
          <a:fontRef idx="minor">
            <a:schemeClr val="dk1"/>
          </a:fontRef>
        </dgm:style>
      </dgm:prSet>
      <dgm:spPr/>
      <dgm:t>
        <a:bodyPr/>
        <a:lstStyle/>
        <a:p>
          <a:pPr algn="l">
            <a:buFont typeface="Wingdings" panose="05000000000000000000" pitchFamily="2" charset="2"/>
            <a:buChar char="Ø"/>
          </a:pPr>
          <a:r>
            <a:rPr lang="en-US" sz="2400" i="1" dirty="0"/>
            <a:t> Representation Bias Metric(RBM)</a:t>
          </a:r>
          <a:endParaRPr lang="en-US" sz="2400" dirty="0"/>
        </a:p>
      </dgm:t>
    </dgm:pt>
    <dgm:pt modelId="{EEDF90E4-A175-48FE-886D-B848FDECCA61}" type="parTrans" cxnId="{F783314C-3242-4EF0-9F4F-5D4CBFCBD3BB}">
      <dgm:prSet/>
      <dgm:spPr/>
      <dgm:t>
        <a:bodyPr/>
        <a:lstStyle/>
        <a:p>
          <a:endParaRPr lang="en-US"/>
        </a:p>
      </dgm:t>
    </dgm:pt>
    <dgm:pt modelId="{5A5B4410-4A8F-4FC3-8357-D53F0196ABB8}" type="sibTrans" cxnId="{F783314C-3242-4EF0-9F4F-5D4CBFCBD3BB}">
      <dgm:prSet/>
      <dgm:spPr/>
      <dgm:t>
        <a:bodyPr/>
        <a:lstStyle/>
        <a:p>
          <a:endParaRPr lang="en-US"/>
        </a:p>
      </dgm:t>
    </dgm:pt>
    <dgm:pt modelId="{BDEFDEC8-4E44-4F1D-A0B2-0DC496644FCA}">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2400" b="1" dirty="0"/>
            <a:t>Gizem </a:t>
          </a:r>
          <a:r>
            <a:rPr lang="en-US" sz="2400" b="1" dirty="0" err="1"/>
            <a:t>Gezici</a:t>
          </a:r>
          <a:r>
            <a:rPr lang="en-US" sz="2400" b="1" dirty="0"/>
            <a:t> and </a:t>
          </a:r>
          <a:r>
            <a:rPr lang="en-US" sz="2400" b="1" dirty="0" err="1"/>
            <a:t>Yucel</a:t>
          </a:r>
          <a:r>
            <a:rPr lang="en-US" sz="2400" b="1" dirty="0"/>
            <a:t> </a:t>
          </a:r>
          <a:r>
            <a:rPr lang="en-US" sz="2400" b="1" dirty="0" err="1"/>
            <a:t>Saygin</a:t>
          </a:r>
          <a:r>
            <a:rPr lang="en-US" sz="2400" b="1" dirty="0"/>
            <a:t>, 2022</a:t>
          </a:r>
          <a:r>
            <a:rPr lang="en-US" sz="2400" i="1" dirty="0"/>
            <a:t>"Measuring Gender Bias in Educational Videos: A Case Study on YouTube"</a:t>
          </a:r>
        </a:p>
      </dgm:t>
    </dgm:pt>
    <dgm:pt modelId="{7A76882F-AEDC-4D8C-8184-3F029F420FFB}" type="parTrans" cxnId="{4EC40029-7B9E-42E6-902F-809BDCA38799}">
      <dgm:prSet/>
      <dgm:spPr/>
      <dgm:t>
        <a:bodyPr/>
        <a:lstStyle/>
        <a:p>
          <a:endParaRPr lang="en-US"/>
        </a:p>
      </dgm:t>
    </dgm:pt>
    <dgm:pt modelId="{141E0517-8D08-4CC0-B2E0-22CA1AA3EE1F}" type="sibTrans" cxnId="{4EC40029-7B9E-42E6-902F-809BDCA38799}">
      <dgm:prSet/>
      <dgm:spPr/>
      <dgm:t>
        <a:bodyPr/>
        <a:lstStyle/>
        <a:p>
          <a:endParaRPr lang="en-US"/>
        </a:p>
      </dgm:t>
    </dgm:pt>
    <dgm:pt modelId="{E66CCAA8-4889-4AC3-8E40-86CF3CAF3BD8}">
      <dgm:prSet phldrT="[Text]" custT="1">
        <dgm:style>
          <a:lnRef idx="2">
            <a:schemeClr val="accent1"/>
          </a:lnRef>
          <a:fillRef idx="1">
            <a:schemeClr val="lt1"/>
          </a:fillRef>
          <a:effectRef idx="0">
            <a:schemeClr val="accent1"/>
          </a:effectRef>
          <a:fontRef idx="minor">
            <a:schemeClr val="dk1"/>
          </a:fontRef>
        </dgm:style>
      </dgm:prSet>
      <dgm:spPr/>
      <dgm:t>
        <a:bodyPr/>
        <a:lstStyle/>
        <a:p>
          <a:pPr algn="l"/>
          <a:endParaRPr lang="en-US" sz="2400" i="1" dirty="0"/>
        </a:p>
      </dgm:t>
    </dgm:pt>
    <dgm:pt modelId="{F692E73F-A124-437C-97F4-5FFD05D20DC2}" type="parTrans" cxnId="{80C2C44E-EBCE-4C6D-A2FD-64DF1585861D}">
      <dgm:prSet/>
      <dgm:spPr/>
      <dgm:t>
        <a:bodyPr/>
        <a:lstStyle/>
        <a:p>
          <a:endParaRPr lang="en-US"/>
        </a:p>
      </dgm:t>
    </dgm:pt>
    <dgm:pt modelId="{399D728C-607C-418D-A756-400B23CC8799}" type="sibTrans" cxnId="{80C2C44E-EBCE-4C6D-A2FD-64DF1585861D}">
      <dgm:prSet/>
      <dgm:spPr/>
      <dgm:t>
        <a:bodyPr/>
        <a:lstStyle/>
        <a:p>
          <a:endParaRPr lang="en-US"/>
        </a:p>
      </dgm:t>
    </dgm:pt>
    <dgm:pt modelId="{7BC326D6-2C57-4C16-AFB4-60083529A4D4}">
      <dgm:prSet phldrT="[Text]" custT="1">
        <dgm:style>
          <a:lnRef idx="2">
            <a:schemeClr val="accent1"/>
          </a:lnRef>
          <a:fillRef idx="1">
            <a:schemeClr val="lt1"/>
          </a:fillRef>
          <a:effectRef idx="0">
            <a:schemeClr val="accent1"/>
          </a:effectRef>
          <a:fontRef idx="minor">
            <a:schemeClr val="dk1"/>
          </a:fontRef>
        </dgm:style>
      </dgm:prSet>
      <dgm:spPr/>
      <dgm:t>
        <a:bodyPr/>
        <a:lstStyle/>
        <a:p>
          <a:pPr algn="l">
            <a:buFont typeface="Wingdings" panose="05000000000000000000" pitchFamily="2" charset="2"/>
            <a:buChar char="Ø"/>
          </a:pPr>
          <a:r>
            <a:rPr lang="en-US" sz="2400" i="1" dirty="0"/>
            <a:t>Representation Bias</a:t>
          </a:r>
          <a:r>
            <a:rPr lang="en-US" sz="2400" dirty="0"/>
            <a:t>(</a:t>
          </a:r>
          <a:r>
            <a:rPr lang="el-GR" sz="2400" dirty="0"/>
            <a:t>Δ</a:t>
          </a:r>
          <a:r>
            <a:rPr lang="en-US" sz="2400" dirty="0"/>
            <a:t>R)</a:t>
          </a:r>
          <a:endParaRPr lang="en-US" sz="2400" i="1" dirty="0"/>
        </a:p>
      </dgm:t>
    </dgm:pt>
    <dgm:pt modelId="{5644D1A0-2204-45DE-8CC3-52D9E00AFF61}" type="parTrans" cxnId="{FE7E6E13-E83C-4F5C-BD10-B3614907E9F1}">
      <dgm:prSet/>
      <dgm:spPr/>
      <dgm:t>
        <a:bodyPr/>
        <a:lstStyle/>
        <a:p>
          <a:endParaRPr lang="en-US"/>
        </a:p>
      </dgm:t>
    </dgm:pt>
    <dgm:pt modelId="{FB07EE0A-7BD2-4BEC-BAD4-90144D8C27E3}" type="sibTrans" cxnId="{FE7E6E13-E83C-4F5C-BD10-B3614907E9F1}">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1"/>
      <dgm:spPr/>
    </dgm:pt>
    <dgm:pt modelId="{9A6378AD-CA4E-4BC6-B65F-6535B496E35D}" type="pres">
      <dgm:prSet presAssocID="{925938AD-865E-4730-BAD5-D36BCE59B929}" presName="parentText" presStyleLbl="node1" presStyleIdx="0" presStyleCnt="1">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1" custLinFactY="1140" custLinFactNeighborX="279" custLinFactNeighborY="100000">
        <dgm:presLayoutVars>
          <dgm:bulletEnabled val="1"/>
        </dgm:presLayoutVars>
      </dgm:prSet>
      <dgm:spPr/>
    </dgm:pt>
  </dgm:ptLst>
  <dgm:cxnLst>
    <dgm:cxn modelId="{FE7E6E13-E83C-4F5C-BD10-B3614907E9F1}" srcId="{925938AD-865E-4730-BAD5-D36BCE59B929}" destId="{7BC326D6-2C57-4C16-AFB4-60083529A4D4}" srcOrd="4" destOrd="0" parTransId="{5644D1A0-2204-45DE-8CC3-52D9E00AFF61}" sibTransId="{FB07EE0A-7BD2-4BEC-BAD4-90144D8C27E3}"/>
    <dgm:cxn modelId="{6A1A581A-60B5-4950-92BB-29C19A181478}" type="presOf" srcId="{A8125A8E-B7BE-45D0-905A-1549389FEC5F}" destId="{DF113BB7-B072-4A0F-A079-17753F7689AF}" srcOrd="0" destOrd="1"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4EC40029-7B9E-42E6-902F-809BDCA38799}" srcId="{925938AD-865E-4730-BAD5-D36BCE59B929}" destId="{BDEFDEC8-4E44-4F1D-A0B2-0DC496644FCA}" srcOrd="3" destOrd="0" parTransId="{7A76882F-AEDC-4D8C-8184-3F029F420FFB}" sibTransId="{141E0517-8D08-4CC0-B2E0-22CA1AA3EE1F}"/>
    <dgm:cxn modelId="{5292C23F-2A40-491B-9308-98FF736BAB9B}" srcId="{925938AD-865E-4730-BAD5-D36BCE59B929}" destId="{EA845D1E-A916-4301-BC72-E56E63CA7910}" srcOrd="0" destOrd="0" parTransId="{74AD05D2-A116-4604-A699-62214C2F2F32}" sibTransId="{988FF91B-E4EF-4778-9F23-170A0E315E94}"/>
    <dgm:cxn modelId="{6F71F940-0667-4479-A907-20AD1AE83F9F}" srcId="{925938AD-865E-4730-BAD5-D36BCE59B929}" destId="{7C6A9349-EE22-4766-88B9-1B4AF6B4BA74}" srcOrd="2" destOrd="0" parTransId="{434514E8-C82C-414D-85C1-A5957C94D595}" sibTransId="{0773BAD7-4CB7-4F96-8A6E-AD4BBBBF91F6}"/>
    <dgm:cxn modelId="{F783314C-3242-4EF0-9F4F-5D4CBFCBD3BB}" srcId="{925938AD-865E-4730-BAD5-D36BCE59B929}" destId="{A8125A8E-B7BE-45D0-905A-1549389FEC5F}" srcOrd="1" destOrd="0" parTransId="{EEDF90E4-A175-48FE-886D-B848FDECCA61}" sibTransId="{5A5B4410-4A8F-4FC3-8357-D53F0196ABB8}"/>
    <dgm:cxn modelId="{80C2C44E-EBCE-4C6D-A2FD-64DF1585861D}" srcId="{925938AD-865E-4730-BAD5-D36BCE59B929}" destId="{E66CCAA8-4889-4AC3-8E40-86CF3CAF3BD8}" srcOrd="5" destOrd="0" parTransId="{F692E73F-A124-437C-97F4-5FFD05D20DC2}" sibTransId="{399D728C-607C-418D-A756-400B23CC8799}"/>
    <dgm:cxn modelId="{ACC1E87D-8811-4EB9-8F46-4EE89F58F224}" type="presOf" srcId="{E66CCAA8-4889-4AC3-8E40-86CF3CAF3BD8}" destId="{DF113BB7-B072-4A0F-A079-17753F7689AF}" srcOrd="0" destOrd="5" presId="urn:microsoft.com/office/officeart/2005/8/layout/list1"/>
    <dgm:cxn modelId="{BDA7EE84-2F71-4AE6-979F-DB91417BC601}" type="presOf" srcId="{EA845D1E-A916-4301-BC72-E56E63CA7910}" destId="{DF113BB7-B072-4A0F-A079-17753F7689AF}" srcOrd="0" destOrd="0" presId="urn:microsoft.com/office/officeart/2005/8/layout/list1"/>
    <dgm:cxn modelId="{81B6FAB7-BDBB-4BF0-B414-63A892A85906}" type="presOf" srcId="{BDEFDEC8-4E44-4F1D-A0B2-0DC496644FCA}" destId="{DF113BB7-B072-4A0F-A079-17753F7689AF}" srcOrd="0" destOrd="3" presId="urn:microsoft.com/office/officeart/2005/8/layout/list1"/>
    <dgm:cxn modelId="{263C16E9-E9D2-4B24-A676-436EFF694D64}" type="presOf" srcId="{7C6A9349-EE22-4766-88B9-1B4AF6B4BA74}" destId="{DF113BB7-B072-4A0F-A079-17753F7689AF}" srcOrd="0" destOrd="2" presId="urn:microsoft.com/office/officeart/2005/8/layout/list1"/>
    <dgm:cxn modelId="{6376CFF3-ED54-4600-9449-8797A52BFECC}" type="presOf" srcId="{4930E395-57A8-49CD-A76C-C68D730CC129}" destId="{7A49896E-FFE5-45D3-8686-552111E4027E}" srcOrd="0" destOrd="0" presId="urn:microsoft.com/office/officeart/2005/8/layout/list1"/>
    <dgm:cxn modelId="{E909E2F8-C44C-4AF4-8DE0-4C7F7F077A2F}" type="presOf" srcId="{7BC326D6-2C57-4C16-AFB4-60083529A4D4}" destId="{DF113BB7-B072-4A0F-A079-17753F7689AF}" srcOrd="0" destOrd="4"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2800" dirty="0"/>
            <a:t>Temporal dynamics in videos</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C804DBCB-6F82-4553-ABFF-5D2FF9FCE46D}">
      <dgm:prSet custT="1">
        <dgm:style>
          <a:lnRef idx="2">
            <a:schemeClr val="accent1"/>
          </a:lnRef>
          <a:fillRef idx="1">
            <a:schemeClr val="lt1"/>
          </a:fillRef>
          <a:effectRef idx="0">
            <a:schemeClr val="accent1"/>
          </a:effectRef>
          <a:fontRef idx="minor">
            <a:schemeClr val="dk1"/>
          </a:fontRef>
        </dgm:style>
      </dgm:prSet>
      <dgm:spPr/>
      <dgm:t>
        <a:bodyPr/>
        <a:lstStyle/>
        <a:p>
          <a:r>
            <a:rPr lang="fr-FR" sz="2400" b="1" dirty="0"/>
            <a:t>Ge et al., 2024</a:t>
          </a:r>
          <a:r>
            <a:rPr lang="fr-FR" sz="2400" i="1" dirty="0"/>
            <a:t>"On the Content </a:t>
          </a:r>
          <a:r>
            <a:rPr lang="fr-FR" sz="2400" i="1" dirty="0" err="1"/>
            <a:t>Bias</a:t>
          </a:r>
          <a:r>
            <a:rPr lang="fr-FR" sz="2400" i="1" dirty="0"/>
            <a:t> in Fréchet </a:t>
          </a:r>
          <a:r>
            <a:rPr lang="fr-FR" sz="2400" i="1" dirty="0" err="1"/>
            <a:t>Video</a:t>
          </a:r>
          <a:r>
            <a:rPr lang="fr-FR" sz="2400" i="1" dirty="0"/>
            <a:t> Distance"</a:t>
          </a:r>
          <a:endParaRPr lang="en-US" sz="2400" dirty="0"/>
        </a:p>
      </dgm:t>
    </dgm:pt>
    <dgm:pt modelId="{2145F5DD-AF24-491E-8E20-0C12A24E4453}" type="parTrans" cxnId="{FDA4E67A-DAA1-4E50-A1E9-B8BBCE97BD8E}">
      <dgm:prSet/>
      <dgm:spPr/>
      <dgm:t>
        <a:bodyPr/>
        <a:lstStyle/>
        <a:p>
          <a:endParaRPr lang="en-US"/>
        </a:p>
      </dgm:t>
    </dgm:pt>
    <dgm:pt modelId="{5BE5DF36-A3FF-4789-99FE-668BA23FC1E3}" type="sibTrans" cxnId="{FDA4E67A-DAA1-4E50-A1E9-B8BBCE97BD8E}">
      <dgm:prSet/>
      <dgm:spPr/>
      <dgm:t>
        <a:bodyPr/>
        <a:lstStyle/>
        <a:p>
          <a:endParaRPr lang="en-US"/>
        </a:p>
      </dgm:t>
    </dgm:pt>
    <dgm:pt modelId="{012CE178-9A62-486D-8F8B-7D093DAC63C8}">
      <dgm:prSet custT="1">
        <dgm:style>
          <a:lnRef idx="2">
            <a:schemeClr val="accent1"/>
          </a:lnRef>
          <a:fillRef idx="1">
            <a:schemeClr val="lt1"/>
          </a:fillRef>
          <a:effectRef idx="0">
            <a:schemeClr val="accent1"/>
          </a:effectRef>
          <a:fontRef idx="minor">
            <a:schemeClr val="dk1"/>
          </a:fontRef>
        </dgm:style>
      </dgm:prSet>
      <dgm:spPr/>
      <dgm:t>
        <a:bodyPr/>
        <a:lstStyle/>
        <a:p>
          <a:r>
            <a:rPr lang="en-US" sz="2400" b="1" dirty="0"/>
            <a:t>Burak </a:t>
          </a:r>
          <a:r>
            <a:rPr lang="en-US" sz="2400" b="1" dirty="0" err="1"/>
            <a:t>Satar</a:t>
          </a:r>
          <a:r>
            <a:rPr lang="en-US" sz="2400" b="1" dirty="0"/>
            <a:t> et al., 2023</a:t>
          </a:r>
          <a:r>
            <a:rPr lang="en-US" sz="2400" i="1" dirty="0"/>
            <a:t>"Towards Debiasing Frame Length Bias in Text-Video Retrieval via Causal Intervention"</a:t>
          </a:r>
          <a:endParaRPr lang="en-US" sz="2400" dirty="0"/>
        </a:p>
      </dgm:t>
    </dgm:pt>
    <dgm:pt modelId="{2D35A133-D839-4129-AD58-405BA8C64BBC}" type="parTrans" cxnId="{73B63F7F-A63E-4FFE-8940-8975BFA3487F}">
      <dgm:prSet/>
      <dgm:spPr/>
      <dgm:t>
        <a:bodyPr/>
        <a:lstStyle/>
        <a:p>
          <a:endParaRPr lang="en-US"/>
        </a:p>
      </dgm:t>
    </dgm:pt>
    <dgm:pt modelId="{B10AADD7-4FA5-41E1-9853-3C78A40E056B}" type="sibTrans" cxnId="{73B63F7F-A63E-4FFE-8940-8975BFA3487F}">
      <dgm:prSet/>
      <dgm:spPr/>
      <dgm:t>
        <a:bodyPr/>
        <a:lstStyle/>
        <a:p>
          <a:endParaRPr lang="en-US"/>
        </a:p>
      </dgm:t>
    </dgm:pt>
    <dgm:pt modelId="{B5DC44D3-6C2F-429E-AEEA-615E200A4A87}">
      <dgm:prSet custT="1">
        <dgm:style>
          <a:lnRef idx="2">
            <a:schemeClr val="accent1"/>
          </a:lnRef>
          <a:fillRef idx="1">
            <a:schemeClr val="lt1"/>
          </a:fillRef>
          <a:effectRef idx="0">
            <a:schemeClr val="accent1"/>
          </a:effectRef>
          <a:fontRef idx="minor">
            <a:schemeClr val="dk1"/>
          </a:fontRef>
        </dgm:style>
      </dgm:prSet>
      <dgm:spPr/>
      <dgm:t>
        <a:bodyPr/>
        <a:lstStyle/>
        <a:p>
          <a:pPr>
            <a:buFont typeface="Wingdings" panose="05000000000000000000" pitchFamily="2" charset="2"/>
            <a:buChar char="Ø"/>
          </a:pPr>
          <a:r>
            <a:rPr lang="en-US" sz="2400" dirty="0"/>
            <a:t>Fréchet Video Distance (FVD)</a:t>
          </a:r>
        </a:p>
      </dgm:t>
    </dgm:pt>
    <dgm:pt modelId="{04499A7B-3054-4831-A15F-E529B85A26D3}" type="parTrans" cxnId="{2131C060-503D-44C7-86D3-1F330CF5F728}">
      <dgm:prSet/>
      <dgm:spPr/>
      <dgm:t>
        <a:bodyPr/>
        <a:lstStyle/>
        <a:p>
          <a:endParaRPr lang="en-US"/>
        </a:p>
      </dgm:t>
    </dgm:pt>
    <dgm:pt modelId="{D6FFDDC1-DE47-47CB-9FA7-3A2FB1E5C224}" type="sibTrans" cxnId="{2131C060-503D-44C7-86D3-1F330CF5F728}">
      <dgm:prSet/>
      <dgm:spPr/>
      <dgm:t>
        <a:bodyPr/>
        <a:lstStyle/>
        <a:p>
          <a:endParaRPr lang="en-US"/>
        </a:p>
      </dgm:t>
    </dgm:pt>
    <dgm:pt modelId="{708E211F-5DF2-49C2-A3E3-9175CFC2A171}">
      <dgm:prSet>
        <dgm:style>
          <a:lnRef idx="2">
            <a:schemeClr val="accent1"/>
          </a:lnRef>
          <a:fillRef idx="1">
            <a:schemeClr val="lt1"/>
          </a:fillRef>
          <a:effectRef idx="0">
            <a:schemeClr val="accent1"/>
          </a:effectRef>
          <a:fontRef idx="minor">
            <a:schemeClr val="dk1"/>
          </a:fontRef>
        </dgm:style>
      </dgm:prSet>
      <dgm:spPr/>
      <dgm:t>
        <a:bodyPr/>
        <a:lstStyle/>
        <a:p>
          <a:endParaRPr lang="en-US" sz="2800" dirty="0"/>
        </a:p>
      </dgm:t>
    </dgm:pt>
    <dgm:pt modelId="{A68F964B-FAF1-4726-AD87-364AF2A0E694}" type="parTrans" cxnId="{19369E44-81C6-4D3E-BA7A-8CD8DA8D2CA8}">
      <dgm:prSet/>
      <dgm:spPr/>
      <dgm:t>
        <a:bodyPr/>
        <a:lstStyle/>
        <a:p>
          <a:endParaRPr lang="en-US"/>
        </a:p>
      </dgm:t>
    </dgm:pt>
    <dgm:pt modelId="{E19DFC4B-3B23-4B56-A130-A63D6A1FE4D1}" type="sibTrans" cxnId="{19369E44-81C6-4D3E-BA7A-8CD8DA8D2CA8}">
      <dgm:prSet/>
      <dgm:spPr/>
      <dgm:t>
        <a:bodyPr/>
        <a:lstStyle/>
        <a:p>
          <a:endParaRPr lang="en-US"/>
        </a:p>
      </dgm:t>
    </dgm:pt>
    <dgm:pt modelId="{59C71AA8-A782-44AD-BF8E-EBEA7478C1EE}">
      <dgm:prSet custT="1">
        <dgm:style>
          <a:lnRef idx="2">
            <a:schemeClr val="accent1"/>
          </a:lnRef>
          <a:fillRef idx="1">
            <a:schemeClr val="lt1"/>
          </a:fillRef>
          <a:effectRef idx="0">
            <a:schemeClr val="accent1"/>
          </a:effectRef>
          <a:fontRef idx="minor">
            <a:schemeClr val="dk1"/>
          </a:fontRef>
        </dgm:style>
      </dgm:prSet>
      <dgm:spPr/>
      <dgm:t>
        <a:bodyPr/>
        <a:lstStyle/>
        <a:p>
          <a:r>
            <a:rPr lang="en-US" sz="2400" b="1" dirty="0"/>
            <a:t>Jie Lei et al., 2023</a:t>
          </a:r>
          <a:r>
            <a:rPr lang="en-US" sz="2400" i="1" dirty="0"/>
            <a:t>"Revealing Single Frame Bias for Video-and-Language Learning"</a:t>
          </a:r>
          <a:endParaRPr lang="en-US" sz="2400" dirty="0"/>
        </a:p>
      </dgm:t>
    </dgm:pt>
    <dgm:pt modelId="{E8317E80-9BE0-4DD3-8EF4-10E95AFEEB0A}" type="parTrans" cxnId="{A1314238-37FC-4CCE-81AD-1C615F62BE17}">
      <dgm:prSet/>
      <dgm:spPr/>
      <dgm:t>
        <a:bodyPr/>
        <a:lstStyle/>
        <a:p>
          <a:endParaRPr lang="en-US"/>
        </a:p>
      </dgm:t>
    </dgm:pt>
    <dgm:pt modelId="{22D6D64C-7157-4E27-8C79-D635BF6BD151}" type="sibTrans" cxnId="{A1314238-37FC-4CCE-81AD-1C615F62BE17}">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1"/>
      <dgm:spPr/>
    </dgm:pt>
    <dgm:pt modelId="{9A6378AD-CA4E-4BC6-B65F-6535B496E35D}" type="pres">
      <dgm:prSet presAssocID="{925938AD-865E-4730-BAD5-D36BCE59B929}" presName="parentText" presStyleLbl="node1" presStyleIdx="0" presStyleCnt="1" custScaleX="99521" custScaleY="65114">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1">
        <dgm:presLayoutVars>
          <dgm:bulletEnabled val="1"/>
        </dgm:presLayoutVars>
      </dgm:prSet>
      <dgm:spPr/>
    </dgm:pt>
  </dgm:ptLst>
  <dgm:cxnLst>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E8B7EE23-3FFD-4E93-BB50-5B230E39896F}" type="presOf" srcId="{59C71AA8-A782-44AD-BF8E-EBEA7478C1EE}" destId="{DF113BB7-B072-4A0F-A079-17753F7689AF}" srcOrd="0" destOrd="2" presId="urn:microsoft.com/office/officeart/2005/8/layout/list1"/>
    <dgm:cxn modelId="{0569D92D-6834-4435-B437-D74B077085CE}" type="presOf" srcId="{B5DC44D3-6C2F-429E-AEEA-615E200A4A87}" destId="{DF113BB7-B072-4A0F-A079-17753F7689AF}" srcOrd="0" destOrd="1" presId="urn:microsoft.com/office/officeart/2005/8/layout/list1"/>
    <dgm:cxn modelId="{A1314238-37FC-4CCE-81AD-1C615F62BE17}" srcId="{925938AD-865E-4730-BAD5-D36BCE59B929}" destId="{59C71AA8-A782-44AD-BF8E-EBEA7478C1EE}" srcOrd="2" destOrd="0" parTransId="{E8317E80-9BE0-4DD3-8EF4-10E95AFEEB0A}" sibTransId="{22D6D64C-7157-4E27-8C79-D635BF6BD151}"/>
    <dgm:cxn modelId="{2131C060-503D-44C7-86D3-1F330CF5F728}" srcId="{925938AD-865E-4730-BAD5-D36BCE59B929}" destId="{B5DC44D3-6C2F-429E-AEEA-615E200A4A87}" srcOrd="1" destOrd="0" parTransId="{04499A7B-3054-4831-A15F-E529B85A26D3}" sibTransId="{D6FFDDC1-DE47-47CB-9FA7-3A2FB1E5C224}"/>
    <dgm:cxn modelId="{1EB97041-E6AC-4DE6-8CC5-CD622994C68A}" type="presOf" srcId="{012CE178-9A62-486D-8F8B-7D093DAC63C8}" destId="{DF113BB7-B072-4A0F-A079-17753F7689AF}" srcOrd="0" destOrd="3" presId="urn:microsoft.com/office/officeart/2005/8/layout/list1"/>
    <dgm:cxn modelId="{19369E44-81C6-4D3E-BA7A-8CD8DA8D2CA8}" srcId="{925938AD-865E-4730-BAD5-D36BCE59B929}" destId="{708E211F-5DF2-49C2-A3E3-9175CFC2A171}" srcOrd="4" destOrd="0" parTransId="{A68F964B-FAF1-4726-AD87-364AF2A0E694}" sibTransId="{E19DFC4B-3B23-4B56-A130-A63D6A1FE4D1}"/>
    <dgm:cxn modelId="{FDA4E67A-DAA1-4E50-A1E9-B8BBCE97BD8E}" srcId="{925938AD-865E-4730-BAD5-D36BCE59B929}" destId="{C804DBCB-6F82-4553-ABFF-5D2FF9FCE46D}" srcOrd="0" destOrd="0" parTransId="{2145F5DD-AF24-491E-8E20-0C12A24E4453}" sibTransId="{5BE5DF36-A3FF-4789-99FE-668BA23FC1E3}"/>
    <dgm:cxn modelId="{73B63F7F-A63E-4FFE-8940-8975BFA3487F}" srcId="{925938AD-865E-4730-BAD5-D36BCE59B929}" destId="{012CE178-9A62-486D-8F8B-7D093DAC63C8}" srcOrd="3" destOrd="0" parTransId="{2D35A133-D839-4129-AD58-405BA8C64BBC}" sibTransId="{B10AADD7-4FA5-41E1-9853-3C78A40E056B}"/>
    <dgm:cxn modelId="{CAAF5CD5-6930-40B0-B25D-773B82F74787}" type="presOf" srcId="{C804DBCB-6F82-4553-ABFF-5D2FF9FCE46D}" destId="{DF113BB7-B072-4A0F-A079-17753F7689AF}" srcOrd="0" destOrd="0" presId="urn:microsoft.com/office/officeart/2005/8/layout/list1"/>
    <dgm:cxn modelId="{2C85AFD8-78BC-4062-9BD8-142E6C532EE1}" type="presOf" srcId="{708E211F-5DF2-49C2-A3E3-9175CFC2A171}" destId="{DF113BB7-B072-4A0F-A079-17753F7689AF}" srcOrd="0" destOrd="4"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DB3C537-F15F-4DF2-9029-1B5A6082226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249B5E0-3DEF-49A4-B450-A934811FA433}">
      <dgm:prSet phldrT="[Text]">
        <dgm:style>
          <a:lnRef idx="1">
            <a:schemeClr val="accent2"/>
          </a:lnRef>
          <a:fillRef idx="2">
            <a:schemeClr val="accent2"/>
          </a:fillRef>
          <a:effectRef idx="1">
            <a:schemeClr val="accent2"/>
          </a:effectRef>
          <a:fontRef idx="minor">
            <a:schemeClr val="dk1"/>
          </a:fontRef>
        </dgm:style>
      </dgm:prSet>
      <dgm:spPr/>
      <dgm:t>
        <a:bodyPr/>
        <a:lstStyle/>
        <a:p>
          <a:r>
            <a:rPr lang="en-US" b="1" dirty="0"/>
            <a:t>Factors Considered when Creating the metrics</a:t>
          </a:r>
          <a:endParaRPr lang="en-US" dirty="0"/>
        </a:p>
      </dgm:t>
    </dgm:pt>
    <dgm:pt modelId="{68E4A186-3882-4A9D-AC06-FD4FBB6B3F22}" type="parTrans" cxnId="{03E48A78-B468-4CC0-9D4B-1840240744EF}">
      <dgm:prSet/>
      <dgm:spPr/>
      <dgm:t>
        <a:bodyPr/>
        <a:lstStyle/>
        <a:p>
          <a:endParaRPr lang="en-US"/>
        </a:p>
      </dgm:t>
    </dgm:pt>
    <dgm:pt modelId="{87C40181-0AC5-4CC3-A7B4-A1858209B487}" type="sibTrans" cxnId="{03E48A78-B468-4CC0-9D4B-1840240744EF}">
      <dgm:prSet/>
      <dgm:spPr/>
      <dgm:t>
        <a:bodyPr/>
        <a:lstStyle/>
        <a:p>
          <a:endParaRPr lang="en-US"/>
        </a:p>
      </dgm:t>
    </dgm:pt>
    <dgm:pt modelId="{2653B9A7-4C7F-44A4-8EFA-DD38E5C4775B}">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Gender Count</a:t>
          </a:r>
        </a:p>
      </dgm:t>
    </dgm:pt>
    <dgm:pt modelId="{EEF339CA-0155-4F6B-82CB-A79E504B294C}" type="parTrans" cxnId="{93D65B6B-42FB-4673-8563-330FEB3D4A50}">
      <dgm:prSet/>
      <dgm:spPr/>
      <dgm:t>
        <a:bodyPr/>
        <a:lstStyle/>
        <a:p>
          <a:endParaRPr lang="en-US"/>
        </a:p>
      </dgm:t>
    </dgm:pt>
    <dgm:pt modelId="{4527B7FB-712D-4198-A450-77FB7485A513}" type="sibTrans" cxnId="{93D65B6B-42FB-4673-8563-330FEB3D4A50}">
      <dgm:prSet/>
      <dgm:spPr/>
      <dgm:t>
        <a:bodyPr/>
        <a:lstStyle/>
        <a:p>
          <a:endParaRPr lang="en-US"/>
        </a:p>
      </dgm:t>
    </dgm:pt>
    <dgm:pt modelId="{C94A2E78-986B-4FB1-AB14-314893547415}">
      <dgm:prSet phldrT="[Text]">
        <dgm:style>
          <a:lnRef idx="1">
            <a:schemeClr val="accent3"/>
          </a:lnRef>
          <a:fillRef idx="2">
            <a:schemeClr val="accent3"/>
          </a:fillRef>
          <a:effectRef idx="1">
            <a:schemeClr val="accent3"/>
          </a:effectRef>
          <a:fontRef idx="minor">
            <a:schemeClr val="dk1"/>
          </a:fontRef>
        </dgm:style>
      </dgm:prSet>
      <dgm:spPr/>
      <dgm:t>
        <a:bodyPr/>
        <a:lstStyle/>
        <a:p>
          <a:pPr>
            <a:buNone/>
          </a:pPr>
          <a:r>
            <a:rPr lang="en-US" b="1" dirty="0"/>
            <a:t>References for selecting factors.</a:t>
          </a:r>
          <a:endParaRPr lang="en-US" dirty="0"/>
        </a:p>
      </dgm:t>
    </dgm:pt>
    <dgm:pt modelId="{33721983-58C9-4012-B283-920F5864555C}" type="parTrans" cxnId="{77F38156-853B-469D-8E45-49A81997824B}">
      <dgm:prSet/>
      <dgm:spPr/>
      <dgm:t>
        <a:bodyPr/>
        <a:lstStyle/>
        <a:p>
          <a:endParaRPr lang="en-US"/>
        </a:p>
      </dgm:t>
    </dgm:pt>
    <dgm:pt modelId="{95188561-9D41-4091-8042-D6D0367D469E}" type="sibTrans" cxnId="{77F38156-853B-469D-8E45-49A81997824B}">
      <dgm:prSet/>
      <dgm:spPr/>
      <dgm:t>
        <a:bodyPr/>
        <a:lstStyle/>
        <a:p>
          <a:endParaRPr lang="en-US"/>
        </a:p>
      </dgm:t>
    </dgm:pt>
    <dgm:pt modelId="{1761478A-2D7F-432D-A991-0AAF240CF60A}">
      <dgm:prSet phldrT="[Text]">
        <dgm:style>
          <a:lnRef idx="2">
            <a:schemeClr val="accent3"/>
          </a:lnRef>
          <a:fillRef idx="1">
            <a:schemeClr val="lt1"/>
          </a:fillRef>
          <a:effectRef idx="0">
            <a:schemeClr val="accent3"/>
          </a:effectRef>
          <a:fontRef idx="minor">
            <a:schemeClr val="dk1"/>
          </a:fontRef>
        </dgm:style>
      </dgm:prSet>
      <dgm:spPr/>
      <dgm:t>
        <a:bodyPr/>
        <a:lstStyle/>
        <a:p>
          <a:r>
            <a:rPr lang="en-US" i="1" dirty="0"/>
            <a:t>"Fréchet Video Motion Distance: A Metric for Evaluating Motion Consistency in Videos" (</a:t>
          </a:r>
          <a:r>
            <a:rPr lang="en-US" i="1" dirty="0" err="1"/>
            <a:t>Jiahe</a:t>
          </a:r>
          <a:r>
            <a:rPr lang="en-US" i="1" dirty="0"/>
            <a:t> Liu et al., 2023)</a:t>
          </a:r>
          <a:endParaRPr lang="en-US" dirty="0"/>
        </a:p>
      </dgm:t>
    </dgm:pt>
    <dgm:pt modelId="{8B15732A-30CA-40BD-ADAE-06A7519D77DF}" type="parTrans" cxnId="{436DBC7F-831F-4743-BEC7-B60D96A29D3B}">
      <dgm:prSet/>
      <dgm:spPr/>
      <dgm:t>
        <a:bodyPr/>
        <a:lstStyle/>
        <a:p>
          <a:endParaRPr lang="en-US"/>
        </a:p>
      </dgm:t>
    </dgm:pt>
    <dgm:pt modelId="{9E8CE557-28FA-43C0-9D6C-68A3EB57D154}" type="sibTrans" cxnId="{436DBC7F-831F-4743-BEC7-B60D96A29D3B}">
      <dgm:prSet/>
      <dgm:spPr/>
      <dgm:t>
        <a:bodyPr/>
        <a:lstStyle/>
        <a:p>
          <a:endParaRPr lang="en-US"/>
        </a:p>
      </dgm:t>
    </dgm:pt>
    <dgm:pt modelId="{39D2301F-217B-47FA-95BB-304931773A1E}">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Motion Magnitude - Intensity or size of the movement (e.g., jump height, stride length).</a:t>
          </a:r>
        </a:p>
      </dgm:t>
    </dgm:pt>
    <dgm:pt modelId="{84853234-8D1D-4A9C-8325-A8F4F1381ECE}" type="parTrans" cxnId="{9F6BDC0B-CA99-4F66-9F45-34380EFBA2DF}">
      <dgm:prSet/>
      <dgm:spPr/>
      <dgm:t>
        <a:bodyPr/>
        <a:lstStyle/>
        <a:p>
          <a:endParaRPr lang="en-US"/>
        </a:p>
      </dgm:t>
    </dgm:pt>
    <dgm:pt modelId="{579FCEBF-9FF3-4DCB-ADD6-A56E029768FB}" type="sibTrans" cxnId="{9F6BDC0B-CA99-4F66-9F45-34380EFBA2DF}">
      <dgm:prSet/>
      <dgm:spPr/>
      <dgm:t>
        <a:bodyPr/>
        <a:lstStyle/>
        <a:p>
          <a:endParaRPr lang="en-US"/>
        </a:p>
      </dgm:t>
    </dgm:pt>
    <dgm:pt modelId="{3BA1852B-1720-4D7F-A63A-64DCF8E0DD40}">
      <dgm:prSet phldrT="[Text]">
        <dgm:style>
          <a:lnRef idx="2">
            <a:schemeClr val="accent3"/>
          </a:lnRef>
          <a:fillRef idx="1">
            <a:schemeClr val="lt1"/>
          </a:fillRef>
          <a:effectRef idx="0">
            <a:schemeClr val="accent3"/>
          </a:effectRef>
          <a:fontRef idx="minor">
            <a:schemeClr val="dk1"/>
          </a:fontRef>
        </dgm:style>
      </dgm:prSet>
      <dgm:spPr/>
      <dgm:t>
        <a:bodyPr/>
        <a:lstStyle/>
        <a:p>
          <a:r>
            <a:rPr lang="en-US" i="1" dirty="0"/>
            <a:t>"Run Like a Girl! Sports-Related Gender Bias in Language and Vision"</a:t>
          </a:r>
          <a:endParaRPr lang="en-US" dirty="0"/>
        </a:p>
      </dgm:t>
    </dgm:pt>
    <dgm:pt modelId="{F5F23FA8-A473-4F56-ACE3-214E61718A8E}" type="parTrans" cxnId="{C5A50F39-A6DE-43EB-A92B-E37D7AD5A935}">
      <dgm:prSet/>
      <dgm:spPr/>
      <dgm:t>
        <a:bodyPr/>
        <a:lstStyle/>
        <a:p>
          <a:endParaRPr lang="en-US"/>
        </a:p>
      </dgm:t>
    </dgm:pt>
    <dgm:pt modelId="{25D3EB96-11F8-4A38-9EE0-C98D2C0C56C8}" type="sibTrans" cxnId="{C5A50F39-A6DE-43EB-A92B-E37D7AD5A935}">
      <dgm:prSet/>
      <dgm:spPr/>
      <dgm:t>
        <a:bodyPr/>
        <a:lstStyle/>
        <a:p>
          <a:endParaRPr lang="en-US"/>
        </a:p>
      </dgm:t>
    </dgm:pt>
    <dgm:pt modelId="{4B973B90-F690-4ABE-BA61-03556BABC230}">
      <dgm:prSet phldrT="[Text]">
        <dgm:style>
          <a:lnRef idx="2">
            <a:schemeClr val="accent3"/>
          </a:lnRef>
          <a:fillRef idx="1">
            <a:schemeClr val="lt1"/>
          </a:fillRef>
          <a:effectRef idx="0">
            <a:schemeClr val="accent3"/>
          </a:effectRef>
          <a:fontRef idx="minor">
            <a:schemeClr val="dk1"/>
          </a:fontRef>
        </dgm:style>
      </dgm:prSet>
      <dgm:spPr/>
      <dgm:t>
        <a:bodyPr/>
        <a:lstStyle/>
        <a:p>
          <a:pPr>
            <a:buNone/>
          </a:pPr>
          <a:r>
            <a:rPr lang="en-US" i="1" dirty="0"/>
            <a:t>(Sophia Harrison et al., 2023)</a:t>
          </a:r>
        </a:p>
      </dgm:t>
    </dgm:pt>
    <dgm:pt modelId="{11738890-DBEF-47DA-B258-E5FB0675712B}" type="parTrans" cxnId="{C584955B-A7D0-43F1-A20D-59C422058AB2}">
      <dgm:prSet/>
      <dgm:spPr/>
      <dgm:t>
        <a:bodyPr/>
        <a:lstStyle/>
        <a:p>
          <a:endParaRPr lang="en-US"/>
        </a:p>
      </dgm:t>
    </dgm:pt>
    <dgm:pt modelId="{E6DABA4C-A60C-40F6-9382-50137020D21C}" type="sibTrans" cxnId="{C584955B-A7D0-43F1-A20D-59C422058AB2}">
      <dgm:prSet/>
      <dgm:spPr/>
      <dgm:t>
        <a:bodyPr/>
        <a:lstStyle/>
        <a:p>
          <a:endParaRPr lang="en-US"/>
        </a:p>
      </dgm:t>
    </dgm:pt>
    <dgm:pt modelId="{F46CDFF6-02E6-4B57-BA5F-3708B954CB46}">
      <dgm:prSet>
        <dgm:style>
          <a:lnRef idx="2">
            <a:schemeClr val="accent2"/>
          </a:lnRef>
          <a:fillRef idx="1">
            <a:schemeClr val="lt1"/>
          </a:fillRef>
          <a:effectRef idx="0">
            <a:schemeClr val="accent2"/>
          </a:effectRef>
          <a:fontRef idx="minor">
            <a:schemeClr val="dk1"/>
          </a:fontRef>
        </dgm:style>
      </dgm:prSet>
      <dgm:spPr/>
      <dgm:t>
        <a:bodyPr/>
        <a:lstStyle/>
        <a:p>
          <a:r>
            <a:rPr lang="en-US" dirty="0"/>
            <a:t>Motion Direction - Flow of movement over time.</a:t>
          </a:r>
        </a:p>
      </dgm:t>
    </dgm:pt>
    <dgm:pt modelId="{7ACAEB39-5136-468B-85A4-50F16EF697FA}" type="sibTrans" cxnId="{6ED2BEF6-3295-4A4C-A89A-198DF7D009DB}">
      <dgm:prSet/>
      <dgm:spPr/>
      <dgm:t>
        <a:bodyPr/>
        <a:lstStyle/>
        <a:p>
          <a:endParaRPr lang="en-US"/>
        </a:p>
      </dgm:t>
    </dgm:pt>
    <dgm:pt modelId="{CD7204D1-E253-4830-8428-D24BFC972713}" type="parTrans" cxnId="{6ED2BEF6-3295-4A4C-A89A-198DF7D009DB}">
      <dgm:prSet/>
      <dgm:spPr/>
      <dgm:t>
        <a:bodyPr/>
        <a:lstStyle/>
        <a:p>
          <a:endParaRPr lang="en-US"/>
        </a:p>
      </dgm:t>
    </dgm:pt>
    <dgm:pt modelId="{04476717-0551-4589-A1F7-7D39037E52AF}">
      <dgm:prSet>
        <dgm:style>
          <a:lnRef idx="2">
            <a:schemeClr val="accent2"/>
          </a:lnRef>
          <a:fillRef idx="1">
            <a:schemeClr val="lt1"/>
          </a:fillRef>
          <a:effectRef idx="0">
            <a:schemeClr val="accent2"/>
          </a:effectRef>
          <a:fontRef idx="minor">
            <a:schemeClr val="dk1"/>
          </a:fontRef>
        </dgm:style>
      </dgm:prSet>
      <dgm:spPr/>
      <dgm:t>
        <a:bodyPr/>
        <a:lstStyle/>
        <a:p>
          <a:r>
            <a:rPr lang="en-US" dirty="0"/>
            <a:t>Motion Speed - Average velocity of motion.</a:t>
          </a:r>
        </a:p>
      </dgm:t>
    </dgm:pt>
    <dgm:pt modelId="{09CDC47D-AD02-439B-A8D3-C2C097595DC1}" type="sibTrans" cxnId="{724F745E-87B9-4EB2-BA6F-4AE12B3CF5C5}">
      <dgm:prSet/>
      <dgm:spPr/>
      <dgm:t>
        <a:bodyPr/>
        <a:lstStyle/>
        <a:p>
          <a:endParaRPr lang="en-US"/>
        </a:p>
      </dgm:t>
    </dgm:pt>
    <dgm:pt modelId="{5A1C421B-0D58-4374-8DE8-8A0783051DC0}" type="parTrans" cxnId="{724F745E-87B9-4EB2-BA6F-4AE12B3CF5C5}">
      <dgm:prSet/>
      <dgm:spPr/>
      <dgm:t>
        <a:bodyPr/>
        <a:lstStyle/>
        <a:p>
          <a:endParaRPr lang="en-US"/>
        </a:p>
      </dgm:t>
    </dgm:pt>
    <dgm:pt modelId="{00CFDADA-8E84-4AFC-B648-3625D6D137BD}" type="pres">
      <dgm:prSet presAssocID="{ADB3C537-F15F-4DF2-9029-1B5A6082226A}" presName="linear" presStyleCnt="0">
        <dgm:presLayoutVars>
          <dgm:dir/>
          <dgm:animLvl val="lvl"/>
          <dgm:resizeHandles val="exact"/>
        </dgm:presLayoutVars>
      </dgm:prSet>
      <dgm:spPr/>
    </dgm:pt>
    <dgm:pt modelId="{3BBF678F-BA30-4AA7-940C-351C605CA226}" type="pres">
      <dgm:prSet presAssocID="{1249B5E0-3DEF-49A4-B450-A934811FA433}" presName="parentLin" presStyleCnt="0"/>
      <dgm:spPr/>
    </dgm:pt>
    <dgm:pt modelId="{57A64F62-A131-4542-86DC-81BDD8BDD302}" type="pres">
      <dgm:prSet presAssocID="{1249B5E0-3DEF-49A4-B450-A934811FA433}" presName="parentLeftMargin" presStyleLbl="node1" presStyleIdx="0" presStyleCnt="2"/>
      <dgm:spPr/>
    </dgm:pt>
    <dgm:pt modelId="{F13531CD-AA6F-45A2-8D7D-2203A087D016}" type="pres">
      <dgm:prSet presAssocID="{1249B5E0-3DEF-49A4-B450-A934811FA433}" presName="parentText" presStyleLbl="node1" presStyleIdx="0" presStyleCnt="2" custLinFactNeighborX="-5074" custLinFactNeighborY="2334">
        <dgm:presLayoutVars>
          <dgm:chMax val="0"/>
          <dgm:bulletEnabled val="1"/>
        </dgm:presLayoutVars>
      </dgm:prSet>
      <dgm:spPr/>
    </dgm:pt>
    <dgm:pt modelId="{0F61578A-9527-4B96-8337-2DCE5FFB05D0}" type="pres">
      <dgm:prSet presAssocID="{1249B5E0-3DEF-49A4-B450-A934811FA433}" presName="negativeSpace" presStyleCnt="0"/>
      <dgm:spPr/>
    </dgm:pt>
    <dgm:pt modelId="{382FDE25-698D-46F4-BD2C-CD959C3A4AEF}" type="pres">
      <dgm:prSet presAssocID="{1249B5E0-3DEF-49A4-B450-A934811FA433}" presName="childText" presStyleLbl="conFgAcc1" presStyleIdx="0" presStyleCnt="2" custLinFactNeighborX="609">
        <dgm:presLayoutVars>
          <dgm:bulletEnabled val="1"/>
        </dgm:presLayoutVars>
      </dgm:prSet>
      <dgm:spPr/>
    </dgm:pt>
    <dgm:pt modelId="{D7667CA5-5C66-48DF-8689-AB5365B9276B}" type="pres">
      <dgm:prSet presAssocID="{87C40181-0AC5-4CC3-A7B4-A1858209B487}" presName="spaceBetweenRectangles" presStyleCnt="0"/>
      <dgm:spPr/>
    </dgm:pt>
    <dgm:pt modelId="{488A653F-7D26-4D2B-AC58-B44F576F8695}" type="pres">
      <dgm:prSet presAssocID="{C94A2E78-986B-4FB1-AB14-314893547415}" presName="parentLin" presStyleCnt="0"/>
      <dgm:spPr/>
    </dgm:pt>
    <dgm:pt modelId="{89B89933-F6C9-411A-920E-51C3A423D79C}" type="pres">
      <dgm:prSet presAssocID="{C94A2E78-986B-4FB1-AB14-314893547415}" presName="parentLeftMargin" presStyleLbl="node1" presStyleIdx="0" presStyleCnt="2"/>
      <dgm:spPr/>
    </dgm:pt>
    <dgm:pt modelId="{998004A5-E2C2-404D-B51E-AAEE898AB555}" type="pres">
      <dgm:prSet presAssocID="{C94A2E78-986B-4FB1-AB14-314893547415}" presName="parentText" presStyleLbl="node1" presStyleIdx="1" presStyleCnt="2">
        <dgm:presLayoutVars>
          <dgm:chMax val="0"/>
          <dgm:bulletEnabled val="1"/>
        </dgm:presLayoutVars>
      </dgm:prSet>
      <dgm:spPr/>
    </dgm:pt>
    <dgm:pt modelId="{3DE65425-010B-49DE-9393-57EB42895FBD}" type="pres">
      <dgm:prSet presAssocID="{C94A2E78-986B-4FB1-AB14-314893547415}" presName="negativeSpace" presStyleCnt="0"/>
      <dgm:spPr/>
    </dgm:pt>
    <dgm:pt modelId="{50CA630B-4D32-48FB-A634-517D8558E6E3}" type="pres">
      <dgm:prSet presAssocID="{C94A2E78-986B-4FB1-AB14-314893547415}" presName="childText" presStyleLbl="conFgAcc1" presStyleIdx="1" presStyleCnt="2">
        <dgm:presLayoutVars>
          <dgm:bulletEnabled val="1"/>
        </dgm:presLayoutVars>
      </dgm:prSet>
      <dgm:spPr/>
    </dgm:pt>
  </dgm:ptLst>
  <dgm:cxnLst>
    <dgm:cxn modelId="{D307C301-4C85-4857-8B47-F94E2E06A594}" type="presOf" srcId="{1249B5E0-3DEF-49A4-B450-A934811FA433}" destId="{F13531CD-AA6F-45A2-8D7D-2203A087D016}" srcOrd="1" destOrd="0" presId="urn:microsoft.com/office/officeart/2005/8/layout/list1"/>
    <dgm:cxn modelId="{E562D50B-930F-4DCC-97BB-739F58DBA5E8}" type="presOf" srcId="{F46CDFF6-02E6-4B57-BA5F-3708B954CB46}" destId="{382FDE25-698D-46F4-BD2C-CD959C3A4AEF}" srcOrd="0" destOrd="2" presId="urn:microsoft.com/office/officeart/2005/8/layout/list1"/>
    <dgm:cxn modelId="{9F6BDC0B-CA99-4F66-9F45-34380EFBA2DF}" srcId="{1249B5E0-3DEF-49A4-B450-A934811FA433}" destId="{39D2301F-217B-47FA-95BB-304931773A1E}" srcOrd="1" destOrd="0" parTransId="{84853234-8D1D-4A9C-8325-A8F4F1381ECE}" sibTransId="{579FCEBF-9FF3-4DCB-ADD6-A56E029768FB}"/>
    <dgm:cxn modelId="{8661A424-1F2C-4657-9CF8-A8350FEF32A2}" type="presOf" srcId="{1761478A-2D7F-432D-A991-0AAF240CF60A}" destId="{50CA630B-4D32-48FB-A634-517D8558E6E3}" srcOrd="0" destOrd="0" presId="urn:microsoft.com/office/officeart/2005/8/layout/list1"/>
    <dgm:cxn modelId="{3D5E8026-A3A8-4BAB-A6C3-659658F9B611}" type="presOf" srcId="{1249B5E0-3DEF-49A4-B450-A934811FA433}" destId="{57A64F62-A131-4542-86DC-81BDD8BDD302}" srcOrd="0" destOrd="0" presId="urn:microsoft.com/office/officeart/2005/8/layout/list1"/>
    <dgm:cxn modelId="{175AB727-C99B-478D-8C17-6D9BEA3D11EA}" type="presOf" srcId="{C94A2E78-986B-4FB1-AB14-314893547415}" destId="{998004A5-E2C2-404D-B51E-AAEE898AB555}" srcOrd="1" destOrd="0" presId="urn:microsoft.com/office/officeart/2005/8/layout/list1"/>
    <dgm:cxn modelId="{C5A50F39-A6DE-43EB-A92B-E37D7AD5A935}" srcId="{C94A2E78-986B-4FB1-AB14-314893547415}" destId="{3BA1852B-1720-4D7F-A63A-64DCF8E0DD40}" srcOrd="1" destOrd="0" parTransId="{F5F23FA8-A473-4F56-ACE3-214E61718A8E}" sibTransId="{25D3EB96-11F8-4A38-9EE0-C98D2C0C56C8}"/>
    <dgm:cxn modelId="{C584955B-A7D0-43F1-A20D-59C422058AB2}" srcId="{C94A2E78-986B-4FB1-AB14-314893547415}" destId="{4B973B90-F690-4ABE-BA61-03556BABC230}" srcOrd="2" destOrd="0" parTransId="{11738890-DBEF-47DA-B258-E5FB0675712B}" sibTransId="{E6DABA4C-A60C-40F6-9382-50137020D21C}"/>
    <dgm:cxn modelId="{724F745E-87B9-4EB2-BA6F-4AE12B3CF5C5}" srcId="{1249B5E0-3DEF-49A4-B450-A934811FA433}" destId="{04476717-0551-4589-A1F7-7D39037E52AF}" srcOrd="3" destOrd="0" parTransId="{5A1C421B-0D58-4374-8DE8-8A0783051DC0}" sibTransId="{09CDC47D-AD02-439B-A8D3-C2C097595DC1}"/>
    <dgm:cxn modelId="{93D65B6B-42FB-4673-8563-330FEB3D4A50}" srcId="{1249B5E0-3DEF-49A4-B450-A934811FA433}" destId="{2653B9A7-4C7F-44A4-8EFA-DD38E5C4775B}" srcOrd="0" destOrd="0" parTransId="{EEF339CA-0155-4F6B-82CB-A79E504B294C}" sibTransId="{4527B7FB-712D-4198-A450-77FB7485A513}"/>
    <dgm:cxn modelId="{4D814254-D026-4797-9CA0-1AEEDB55AC23}" type="presOf" srcId="{3BA1852B-1720-4D7F-A63A-64DCF8E0DD40}" destId="{50CA630B-4D32-48FB-A634-517D8558E6E3}" srcOrd="0" destOrd="1" presId="urn:microsoft.com/office/officeart/2005/8/layout/list1"/>
    <dgm:cxn modelId="{DE10AF55-D915-4018-9218-EBCFE75C044D}" type="presOf" srcId="{C94A2E78-986B-4FB1-AB14-314893547415}" destId="{89B89933-F6C9-411A-920E-51C3A423D79C}" srcOrd="0" destOrd="0" presId="urn:microsoft.com/office/officeart/2005/8/layout/list1"/>
    <dgm:cxn modelId="{77F38156-853B-469D-8E45-49A81997824B}" srcId="{ADB3C537-F15F-4DF2-9029-1B5A6082226A}" destId="{C94A2E78-986B-4FB1-AB14-314893547415}" srcOrd="1" destOrd="0" parTransId="{33721983-58C9-4012-B283-920F5864555C}" sibTransId="{95188561-9D41-4091-8042-D6D0367D469E}"/>
    <dgm:cxn modelId="{03E48A78-B468-4CC0-9D4B-1840240744EF}" srcId="{ADB3C537-F15F-4DF2-9029-1B5A6082226A}" destId="{1249B5E0-3DEF-49A4-B450-A934811FA433}" srcOrd="0" destOrd="0" parTransId="{68E4A186-3882-4A9D-AC06-FD4FBB6B3F22}" sibTransId="{87C40181-0AC5-4CC3-A7B4-A1858209B487}"/>
    <dgm:cxn modelId="{436DBC7F-831F-4743-BEC7-B60D96A29D3B}" srcId="{C94A2E78-986B-4FB1-AB14-314893547415}" destId="{1761478A-2D7F-432D-A991-0AAF240CF60A}" srcOrd="0" destOrd="0" parTransId="{8B15732A-30CA-40BD-ADAE-06A7519D77DF}" sibTransId="{9E8CE557-28FA-43C0-9D6C-68A3EB57D154}"/>
    <dgm:cxn modelId="{91B4E39E-2D42-4031-AE13-62E92969F502}" type="presOf" srcId="{4B973B90-F690-4ABE-BA61-03556BABC230}" destId="{50CA630B-4D32-48FB-A634-517D8558E6E3}" srcOrd="0" destOrd="2" presId="urn:microsoft.com/office/officeart/2005/8/layout/list1"/>
    <dgm:cxn modelId="{5317F1AD-9162-4FC6-8162-3A976C976232}" type="presOf" srcId="{2653B9A7-4C7F-44A4-8EFA-DD38E5C4775B}" destId="{382FDE25-698D-46F4-BD2C-CD959C3A4AEF}" srcOrd="0" destOrd="0" presId="urn:microsoft.com/office/officeart/2005/8/layout/list1"/>
    <dgm:cxn modelId="{D215EDC7-2E60-4D77-B475-5BB64381B092}" type="presOf" srcId="{ADB3C537-F15F-4DF2-9029-1B5A6082226A}" destId="{00CFDADA-8E84-4AFC-B648-3625D6D137BD}" srcOrd="0" destOrd="0" presId="urn:microsoft.com/office/officeart/2005/8/layout/list1"/>
    <dgm:cxn modelId="{59E12FD7-EF40-4B13-8F23-B68A9033DCF2}" type="presOf" srcId="{04476717-0551-4589-A1F7-7D39037E52AF}" destId="{382FDE25-698D-46F4-BD2C-CD959C3A4AEF}" srcOrd="0" destOrd="3" presId="urn:microsoft.com/office/officeart/2005/8/layout/list1"/>
    <dgm:cxn modelId="{AC9301E4-6756-42F6-BC01-04EBA289A351}" type="presOf" srcId="{39D2301F-217B-47FA-95BB-304931773A1E}" destId="{382FDE25-698D-46F4-BD2C-CD959C3A4AEF}" srcOrd="0" destOrd="1" presId="urn:microsoft.com/office/officeart/2005/8/layout/list1"/>
    <dgm:cxn modelId="{6ED2BEF6-3295-4A4C-A89A-198DF7D009DB}" srcId="{1249B5E0-3DEF-49A4-B450-A934811FA433}" destId="{F46CDFF6-02E6-4B57-BA5F-3708B954CB46}" srcOrd="2" destOrd="0" parTransId="{CD7204D1-E253-4830-8428-D24BFC972713}" sibTransId="{7ACAEB39-5136-468B-85A4-50F16EF697FA}"/>
    <dgm:cxn modelId="{D8A835B6-694F-43CC-BA77-CC2DD1C8303C}" type="presParOf" srcId="{00CFDADA-8E84-4AFC-B648-3625D6D137BD}" destId="{3BBF678F-BA30-4AA7-940C-351C605CA226}" srcOrd="0" destOrd="0" presId="urn:microsoft.com/office/officeart/2005/8/layout/list1"/>
    <dgm:cxn modelId="{D8A021FE-A022-4126-8741-16189ED6C2F1}" type="presParOf" srcId="{3BBF678F-BA30-4AA7-940C-351C605CA226}" destId="{57A64F62-A131-4542-86DC-81BDD8BDD302}" srcOrd="0" destOrd="0" presId="urn:microsoft.com/office/officeart/2005/8/layout/list1"/>
    <dgm:cxn modelId="{46FA85B2-7BF4-4A54-A095-26A6A77D8B98}" type="presParOf" srcId="{3BBF678F-BA30-4AA7-940C-351C605CA226}" destId="{F13531CD-AA6F-45A2-8D7D-2203A087D016}" srcOrd="1" destOrd="0" presId="urn:microsoft.com/office/officeart/2005/8/layout/list1"/>
    <dgm:cxn modelId="{5FF321E5-CB16-4621-982B-4098D6563DE9}" type="presParOf" srcId="{00CFDADA-8E84-4AFC-B648-3625D6D137BD}" destId="{0F61578A-9527-4B96-8337-2DCE5FFB05D0}" srcOrd="1" destOrd="0" presId="urn:microsoft.com/office/officeart/2005/8/layout/list1"/>
    <dgm:cxn modelId="{B801A9E4-6709-44DD-8532-2DE33998200D}" type="presParOf" srcId="{00CFDADA-8E84-4AFC-B648-3625D6D137BD}" destId="{382FDE25-698D-46F4-BD2C-CD959C3A4AEF}" srcOrd="2" destOrd="0" presId="urn:microsoft.com/office/officeart/2005/8/layout/list1"/>
    <dgm:cxn modelId="{71AF0963-EA29-4C5A-8810-2413D493B289}" type="presParOf" srcId="{00CFDADA-8E84-4AFC-B648-3625D6D137BD}" destId="{D7667CA5-5C66-48DF-8689-AB5365B9276B}" srcOrd="3" destOrd="0" presId="urn:microsoft.com/office/officeart/2005/8/layout/list1"/>
    <dgm:cxn modelId="{1C596C81-DA37-4976-9A19-A1029662CE0A}" type="presParOf" srcId="{00CFDADA-8E84-4AFC-B648-3625D6D137BD}" destId="{488A653F-7D26-4D2B-AC58-B44F576F8695}" srcOrd="4" destOrd="0" presId="urn:microsoft.com/office/officeart/2005/8/layout/list1"/>
    <dgm:cxn modelId="{9B733E07-83A2-4821-96C2-2E2E1F275069}" type="presParOf" srcId="{488A653F-7D26-4D2B-AC58-B44F576F8695}" destId="{89B89933-F6C9-411A-920E-51C3A423D79C}" srcOrd="0" destOrd="0" presId="urn:microsoft.com/office/officeart/2005/8/layout/list1"/>
    <dgm:cxn modelId="{85935BA9-4AB9-4F5A-B2DD-73A196E2CF8B}" type="presParOf" srcId="{488A653F-7D26-4D2B-AC58-B44F576F8695}" destId="{998004A5-E2C2-404D-B51E-AAEE898AB555}" srcOrd="1" destOrd="0" presId="urn:microsoft.com/office/officeart/2005/8/layout/list1"/>
    <dgm:cxn modelId="{1885F3B4-064D-469F-94F7-3EDAE1E74DEF}" type="presParOf" srcId="{00CFDADA-8E84-4AFC-B648-3625D6D137BD}" destId="{3DE65425-010B-49DE-9393-57EB42895FBD}" srcOrd="5" destOrd="0" presId="urn:microsoft.com/office/officeart/2005/8/layout/list1"/>
    <dgm:cxn modelId="{3A8EA6A6-4F3A-48FA-BCF9-3CC7D79D7FC7}" type="presParOf" srcId="{00CFDADA-8E84-4AFC-B648-3625D6D137BD}" destId="{50CA630B-4D32-48FB-A634-517D8558E6E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 Data Processing .</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A35C5C88-1FBA-4F3D-AC8F-D17B3C3DAE54}">
      <dgm:prSet phldrT="[Text]" custT="1"/>
      <dgm:spPr/>
      <dgm:t>
        <a:bodyPr/>
        <a:lstStyle/>
        <a:p>
          <a:r>
            <a:rPr lang="en-US" sz="1800" dirty="0"/>
            <a:t>Base dataset : UCF101</a:t>
          </a:r>
        </a:p>
      </dgm:t>
    </dgm:pt>
    <dgm:pt modelId="{965232D0-B550-41F4-91CA-6E731AB147EA}" type="parTrans" cxnId="{724ED1EF-CCAA-4C84-8D7B-9C78C6DED5AA}">
      <dgm:prSet/>
      <dgm:spPr/>
      <dgm:t>
        <a:bodyPr/>
        <a:lstStyle/>
        <a:p>
          <a:endParaRPr lang="en-US"/>
        </a:p>
      </dgm:t>
    </dgm:pt>
    <dgm:pt modelId="{426A362F-8BC2-4E09-8AA7-1BA7E2C802ED}" type="sibTrans" cxnId="{724ED1EF-CCAA-4C84-8D7B-9C78C6DED5AA}">
      <dgm:prSet/>
      <dgm:spPr/>
      <dgm:t>
        <a:bodyPr/>
        <a:lstStyle/>
        <a:p>
          <a:endParaRPr lang="en-US"/>
        </a:p>
      </dgm:t>
    </dgm:pt>
    <dgm:pt modelId="{C34FA6DB-C5E2-4E1F-BF18-11D599793A82}">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Analyzing the Features used for the metric Creation.</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7980AB31-E245-4A03-A80A-1C56C7534A3A}">
      <dgm:prSet phldrT="[Text]" custT="1"/>
      <dgm:spPr/>
      <dgm:t>
        <a:bodyPr/>
        <a:lstStyle/>
        <a:p>
          <a:r>
            <a:rPr lang="en-US" sz="1800" dirty="0"/>
            <a:t>Extract motion features such as speed, magnitude, and direction.</a:t>
          </a:r>
        </a:p>
      </dgm:t>
    </dgm:pt>
    <dgm:pt modelId="{87728C88-E910-438D-A9E9-84A51AC51303}" type="parTrans" cxnId="{5D9623B6-8F55-4B39-8FEB-2B5B11F0DCE5}">
      <dgm:prSet/>
      <dgm:spPr/>
      <dgm:t>
        <a:bodyPr/>
        <a:lstStyle/>
        <a:p>
          <a:endParaRPr lang="en-US"/>
        </a:p>
      </dgm:t>
    </dgm:pt>
    <dgm:pt modelId="{43F01112-B075-46FD-A762-F47A4E754FC3}" type="sibTrans" cxnId="{5D9623B6-8F55-4B39-8FEB-2B5B11F0DCE5}">
      <dgm:prSet/>
      <dgm:spPr/>
      <dgm:t>
        <a:bodyPr/>
        <a:lstStyle/>
        <a:p>
          <a:endParaRPr lang="en-US"/>
        </a:p>
      </dgm:t>
    </dgm:pt>
    <dgm:pt modelId="{54F876B8-FA99-4233-BA97-89BAADD1D896}">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0" u="none" dirty="0"/>
            <a:t>Generate  equation </a:t>
          </a:r>
          <a:endParaRPr lang="en-US" sz="1400" dirty="0"/>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265E3F52-1B93-4FC2-A58E-14BDAABB5E85}">
      <dgm:prSet phldrT="[Text]" custT="1"/>
      <dgm:spPr/>
      <dgm:t>
        <a:bodyPr/>
        <a:lstStyle/>
        <a:p>
          <a:r>
            <a:rPr lang="en-US" sz="1800" dirty="0"/>
            <a:t>Apply the methodology to other datasets by creating a data frame.</a:t>
          </a:r>
        </a:p>
      </dgm:t>
    </dgm:pt>
    <dgm:pt modelId="{A219456B-58C5-43CB-9B37-D0CCCBE60B84}" type="parTrans" cxnId="{2FCAC4C0-8B14-4EBB-BF73-CC038243FDB8}">
      <dgm:prSet/>
      <dgm:spPr/>
      <dgm:t>
        <a:bodyPr/>
        <a:lstStyle/>
        <a:p>
          <a:endParaRPr lang="en-US"/>
        </a:p>
      </dgm:t>
    </dgm:pt>
    <dgm:pt modelId="{D4449353-0AB6-4CC6-B386-5DA5CCF35EBF}" type="sibTrans" cxnId="{2FCAC4C0-8B14-4EBB-BF73-CC038243FDB8}">
      <dgm:prSet/>
      <dgm:spPr/>
      <dgm:t>
        <a:bodyPr/>
        <a:lstStyle/>
        <a:p>
          <a:endParaRPr lang="en-US"/>
        </a:p>
      </dgm:t>
    </dgm:pt>
    <dgm:pt modelId="{19651F3C-47AC-4C6B-83A0-270748FEA058}">
      <dgm:prSet custT="1"/>
      <dgm:spPr/>
      <dgm:t>
        <a:bodyPr/>
        <a:lstStyle/>
        <a:p>
          <a:r>
            <a:rPr lang="en-US" sz="1800" dirty="0"/>
            <a:t>Prepare action recognition datasets  with gender annotations.</a:t>
          </a:r>
        </a:p>
      </dgm:t>
    </dgm:pt>
    <dgm:pt modelId="{978D150F-EFB5-4BCD-BCB0-CC6EA8581299}" type="parTrans" cxnId="{FFDF8BE8-4779-4049-9D67-270CDE9FFCED}">
      <dgm:prSet/>
      <dgm:spPr/>
      <dgm:t>
        <a:bodyPr/>
        <a:lstStyle/>
        <a:p>
          <a:endParaRPr lang="en-US"/>
        </a:p>
      </dgm:t>
    </dgm:pt>
    <dgm:pt modelId="{44551D2A-5E72-46D3-8304-C7592B9FAA1C}" type="sibTrans" cxnId="{FFDF8BE8-4779-4049-9D67-270CDE9FFCED}">
      <dgm:prSet/>
      <dgm:spPr/>
      <dgm:t>
        <a:bodyPr/>
        <a:lstStyle/>
        <a:p>
          <a:endParaRPr lang="en-US"/>
        </a:p>
      </dgm:t>
    </dgm:pt>
    <dgm:pt modelId="{160E508D-0D0C-42C3-A3B0-468255BCC3CD}">
      <dgm:prSet custT="1"/>
      <dgm:spPr/>
      <dgm:t>
        <a:bodyPr/>
        <a:lstStyle/>
        <a:p>
          <a:r>
            <a:rPr lang="en-US" sz="1800" dirty="0"/>
            <a:t>Perform multivariate linear regression analysis.</a:t>
          </a:r>
        </a:p>
      </dgm:t>
    </dgm:pt>
    <dgm:pt modelId="{5233DFA2-3E79-4CB2-95CC-E9C18F4C1FE4}" type="parTrans" cxnId="{98AF9C51-1CBE-4CB6-B246-8B64FB2864BD}">
      <dgm:prSet/>
      <dgm:spPr/>
      <dgm:t>
        <a:bodyPr/>
        <a:lstStyle/>
        <a:p>
          <a:endParaRPr lang="en-US"/>
        </a:p>
      </dgm:t>
    </dgm:pt>
    <dgm:pt modelId="{DAAEDBDB-CED1-4B24-994F-5CB30F5DF6C0}" type="sibTrans" cxnId="{98AF9C51-1CBE-4CB6-B246-8B64FB2864BD}">
      <dgm:prSet/>
      <dgm:spPr/>
      <dgm:t>
        <a:bodyPr/>
        <a:lstStyle/>
        <a:p>
          <a:endParaRPr lang="en-US"/>
        </a:p>
      </dgm:t>
    </dgm:pt>
    <dgm:pt modelId="{6B5627A8-DB44-4745-863D-61435E3B5C08}">
      <dgm:prSet custT="1"/>
      <dgm:spPr/>
      <dgm:t>
        <a:bodyPr/>
        <a:lstStyle/>
        <a:p>
          <a:r>
            <a:rPr lang="en-US" sz="1800" dirty="0"/>
            <a:t>Identify and quantify the relationships between these factors and potential bias in the dataset.</a:t>
          </a:r>
        </a:p>
      </dgm:t>
    </dgm:pt>
    <dgm:pt modelId="{7D204CA1-9A58-4927-A914-B9EDABF78094}" type="parTrans" cxnId="{B820A87C-BEE0-4D80-8905-7CE064C7F4CB}">
      <dgm:prSet/>
      <dgm:spPr/>
      <dgm:t>
        <a:bodyPr/>
        <a:lstStyle/>
        <a:p>
          <a:endParaRPr lang="en-US"/>
        </a:p>
      </dgm:t>
    </dgm:pt>
    <dgm:pt modelId="{3C2A3265-26D5-443B-8F98-77F3DDC6B633}" type="sibTrans" cxnId="{B820A87C-BEE0-4D80-8905-7CE064C7F4CB}">
      <dgm:prSet/>
      <dgm:spPr/>
      <dgm:t>
        <a:bodyPr/>
        <a:lstStyle/>
        <a:p>
          <a:endParaRPr lang="en-US"/>
        </a:p>
      </dgm:t>
    </dgm:pt>
    <dgm:pt modelId="{F429F440-D289-4C82-9A05-A7D148977DD9}">
      <dgm:prSet>
        <dgm:style>
          <a:lnRef idx="2">
            <a:schemeClr val="accent1"/>
          </a:lnRef>
          <a:fillRef idx="1">
            <a:schemeClr val="lt1"/>
          </a:fillRef>
          <a:effectRef idx="0">
            <a:schemeClr val="accent1"/>
          </a:effectRef>
          <a:fontRef idx="minor">
            <a:schemeClr val="dk1"/>
          </a:fontRef>
        </dgm:style>
      </dgm:prSet>
      <dgm:spPr/>
      <dgm:t>
        <a:bodyPr/>
        <a:lstStyle/>
        <a:p>
          <a:r>
            <a:rPr lang="en-US" dirty="0"/>
            <a:t>Create a Library containing the measurement</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BD27B7D4-AA89-47A8-8FB8-B8BF0329E8A4}">
      <dgm:prSet custT="1"/>
      <dgm:spPr/>
      <dgm:t>
        <a:bodyPr/>
        <a:lstStyle/>
        <a:p>
          <a:r>
            <a:rPr lang="en-US" sz="1800" dirty="0"/>
            <a:t>Divide videos into frames.</a:t>
          </a:r>
        </a:p>
      </dgm:t>
    </dgm:pt>
    <dgm:pt modelId="{C0A7851B-492C-4CDA-B834-25E9BB7F8B3F}" type="parTrans" cxnId="{4D2E665F-F13A-40CE-B22D-E6D4CB45950C}">
      <dgm:prSet/>
      <dgm:spPr/>
      <dgm:t>
        <a:bodyPr/>
        <a:lstStyle/>
        <a:p>
          <a:endParaRPr lang="en-US"/>
        </a:p>
      </dgm:t>
    </dgm:pt>
    <dgm:pt modelId="{F573ECAB-A1C0-46BE-9ED1-87862AA49C59}" type="sibTrans" cxnId="{4D2E665F-F13A-40CE-B22D-E6D4CB45950C}">
      <dgm:prSet/>
      <dgm:spPr/>
      <dgm:t>
        <a:bodyPr/>
        <a:lstStyle/>
        <a:p>
          <a:endParaRPr lang="en-US"/>
        </a:p>
      </dgm:t>
    </dgm:pt>
    <dgm:pt modelId="{B0FE2C9C-65AB-43AD-B4B1-CB8EB898685B}">
      <dgm:prSet custT="1"/>
      <dgm:spPr/>
      <dgm:t>
        <a:bodyPr/>
        <a:lstStyle/>
        <a:p>
          <a:endParaRPr lang="en-US" sz="1600" dirty="0"/>
        </a:p>
      </dgm:t>
    </dgm:pt>
    <dgm:pt modelId="{C174B39F-2402-4CEC-B9C5-13A83D16FCC2}" type="sibTrans" cxnId="{9E8516FD-3EE3-43C9-BD3A-32E4BFCBC34A}">
      <dgm:prSet/>
      <dgm:spPr/>
      <dgm:t>
        <a:bodyPr/>
        <a:lstStyle/>
        <a:p>
          <a:endParaRPr lang="en-US"/>
        </a:p>
      </dgm:t>
    </dgm:pt>
    <dgm:pt modelId="{6F552D9F-ECEA-46D5-B365-344EA89C0A7E}" type="parTrans" cxnId="{9E8516FD-3EE3-43C9-BD3A-32E4BFCBC34A}">
      <dgm:prSet/>
      <dgm:spPr/>
      <dgm:t>
        <a:bodyPr/>
        <a:lstStyle/>
        <a:p>
          <a:endParaRPr lang="en-US"/>
        </a:p>
      </dgm:t>
    </dgm:pt>
    <dgm:pt modelId="{6F2D8A27-2EDC-474E-AC5F-BFA804FC9BF3}">
      <dgm:prSet phldrT="[Text]" custT="1"/>
      <dgm:spPr/>
      <dgm:t>
        <a:bodyPr/>
        <a:lstStyle/>
        <a:p>
          <a:r>
            <a:rPr lang="en-US" sz="1800" dirty="0"/>
            <a:t>Identify motion features that contribute to gender-specific disparities in actions (e.g., average speed in diving for men vs. women)</a:t>
          </a:r>
        </a:p>
      </dgm:t>
    </dgm:pt>
    <dgm:pt modelId="{7AD7D66D-A820-4C8C-900F-337DC2905C92}" type="parTrans" cxnId="{3E39D478-3ACA-42DC-99D8-5D9690FB9175}">
      <dgm:prSet/>
      <dgm:spPr/>
      <dgm:t>
        <a:bodyPr/>
        <a:lstStyle/>
        <a:p>
          <a:endParaRPr lang="en-US"/>
        </a:p>
      </dgm:t>
    </dgm:pt>
    <dgm:pt modelId="{9BD64F5A-A79A-4021-B1CE-2871F08D91B2}" type="sibTrans" cxnId="{3E39D478-3ACA-42DC-99D8-5D9690FB9175}">
      <dgm:prSet/>
      <dgm:spPr/>
      <dgm:t>
        <a:bodyPr/>
        <a:lstStyle/>
        <a:p>
          <a:endParaRPr lang="en-US"/>
        </a:p>
      </dgm:t>
    </dgm:pt>
    <dgm:pt modelId="{9368016A-820C-4A19-B851-BE679F920B3A}">
      <dgm:prSet phldrT="[Text]" custT="1"/>
      <dgm:spPr/>
      <dgm:t>
        <a:bodyPr/>
        <a:lstStyle/>
        <a:p>
          <a:endParaRPr lang="en-US" sz="1800" dirty="0"/>
        </a:p>
      </dgm:t>
    </dgm:pt>
    <dgm:pt modelId="{2E02CD2B-6DE1-40EE-81A9-DF9EBC44F8BD}" type="parTrans" cxnId="{FB4861CF-D3F3-4878-A655-BEE25F3846D9}">
      <dgm:prSet/>
      <dgm:spPr/>
      <dgm:t>
        <a:bodyPr/>
        <a:lstStyle/>
        <a:p>
          <a:endParaRPr lang="en-US"/>
        </a:p>
      </dgm:t>
    </dgm:pt>
    <dgm:pt modelId="{51E0BECE-2882-4766-B25A-EC41A78A0D38}" type="sibTrans" cxnId="{FB4861CF-D3F3-4878-A655-BEE25F3846D9}">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1D23BFE1-5B69-4F58-A9D4-39407CD06708}" type="pres">
      <dgm:prSet presAssocID="{1345674E-1FA4-4128-9B91-A9300F7DE354}" presName="composite" presStyleCnt="0"/>
      <dgm:spPr/>
    </dgm:pt>
    <dgm:pt modelId="{EF7F9CF3-CFA6-497D-8D42-1CF4A0AEDB32}" type="pres">
      <dgm:prSet presAssocID="{1345674E-1FA4-4128-9B91-A9300F7DE354}" presName="parTx" presStyleLbl="node1" presStyleIdx="0" presStyleCnt="4">
        <dgm:presLayoutVars>
          <dgm:chMax val="0"/>
          <dgm:chPref val="0"/>
          <dgm:bulletEnabled val="1"/>
        </dgm:presLayoutVars>
      </dgm:prSet>
      <dgm:spPr/>
    </dgm:pt>
    <dgm:pt modelId="{19E4356B-67D4-4949-8E58-19096E7D2404}" type="pres">
      <dgm:prSet presAssocID="{1345674E-1FA4-4128-9B91-A9300F7DE354}" presName="desTx" presStyleLbl="revTx" presStyleIdx="0" presStyleCnt="3">
        <dgm:presLayoutVars>
          <dgm:bulletEnabled val="1"/>
        </dgm:presLayoutVars>
      </dgm:prSet>
      <dgm:spPr/>
    </dgm:pt>
    <dgm:pt modelId="{B5007AF3-8841-4744-AD1E-2CFCFC69A83E}" type="pres">
      <dgm:prSet presAssocID="{5EF964AB-8450-4D0D-A874-754106BD16D3}" presName="space" presStyleCnt="0"/>
      <dgm:spPr/>
    </dgm:pt>
    <dgm:pt modelId="{CEDC4EEC-D4B9-4C6C-91B4-A1FEE99C81AC}" type="pres">
      <dgm:prSet presAssocID="{C34FA6DB-C5E2-4E1F-BF18-11D599793A82}" presName="composite" presStyleCnt="0"/>
      <dgm:spPr/>
    </dgm:pt>
    <dgm:pt modelId="{B0BC3471-D5CB-40A0-A885-D0952CC5DBCC}" type="pres">
      <dgm:prSet presAssocID="{C34FA6DB-C5E2-4E1F-BF18-11D599793A82}" presName="parTx" presStyleLbl="node1" presStyleIdx="1" presStyleCnt="4">
        <dgm:presLayoutVars>
          <dgm:chMax val="0"/>
          <dgm:chPref val="0"/>
          <dgm:bulletEnabled val="1"/>
        </dgm:presLayoutVars>
      </dgm:prSet>
      <dgm:spPr/>
    </dgm:pt>
    <dgm:pt modelId="{08C45126-A888-443E-9702-39B26ED82EA4}" type="pres">
      <dgm:prSet presAssocID="{C34FA6DB-C5E2-4E1F-BF18-11D599793A82}" presName="desTx" presStyleLbl="revTx" presStyleIdx="1" presStyleCnt="3">
        <dgm:presLayoutVars>
          <dgm:bulletEnabled val="1"/>
        </dgm:presLayoutVars>
      </dgm:prSet>
      <dgm:spPr/>
    </dgm:pt>
    <dgm:pt modelId="{F1255665-27B9-4D54-8222-99940D266EE3}" type="pres">
      <dgm:prSet presAssocID="{9133680B-B4CC-4199-B1B5-6776A78AE30D}" presName="space" presStyleCnt="0"/>
      <dgm:spPr/>
    </dgm:pt>
    <dgm:pt modelId="{FE5F59F6-4AD4-47F3-A320-0593B8E2776A}" type="pres">
      <dgm:prSet presAssocID="{54F876B8-FA99-4233-BA97-89BAADD1D896}" presName="composite" presStyleCnt="0"/>
      <dgm:spPr/>
    </dgm:pt>
    <dgm:pt modelId="{6B450A9C-7D94-4D5D-AC41-932AA9F3F8F2}" type="pres">
      <dgm:prSet presAssocID="{54F876B8-FA99-4233-BA97-89BAADD1D896}" presName="parTx" presStyleLbl="node1" presStyleIdx="2" presStyleCnt="4">
        <dgm:presLayoutVars>
          <dgm:chMax val="0"/>
          <dgm:chPref val="0"/>
          <dgm:bulletEnabled val="1"/>
        </dgm:presLayoutVars>
      </dgm:prSet>
      <dgm:spPr/>
    </dgm:pt>
    <dgm:pt modelId="{0CE561E3-453B-4730-8445-45486BAA947D}" type="pres">
      <dgm:prSet presAssocID="{54F876B8-FA99-4233-BA97-89BAADD1D896}" presName="desTx" presStyleLbl="revTx" presStyleIdx="2" presStyleCnt="3">
        <dgm:presLayoutVars>
          <dgm:bulletEnabled val="1"/>
        </dgm:presLayoutVars>
      </dgm:prSet>
      <dgm:spPr/>
    </dgm:pt>
    <dgm:pt modelId="{59687DC9-5B0E-46E3-9D54-60DFCFFF0556}" type="pres">
      <dgm:prSet presAssocID="{B89C9A20-BB22-4664-8B5B-5CB0DDC037CA}" presName="space" presStyleCnt="0"/>
      <dgm:spPr/>
    </dgm:pt>
    <dgm:pt modelId="{0355915D-535C-4B9C-B916-5B6BBF0549A9}" type="pres">
      <dgm:prSet presAssocID="{F429F440-D289-4C82-9A05-A7D148977DD9}" presName="composite" presStyleCnt="0"/>
      <dgm:spPr/>
    </dgm:pt>
    <dgm:pt modelId="{29B9E40B-DE6B-4BE0-8D2C-725BF922A31E}" type="pres">
      <dgm:prSet presAssocID="{F429F440-D289-4C82-9A05-A7D148977DD9}" presName="parTx" presStyleLbl="node1" presStyleIdx="3" presStyleCnt="4">
        <dgm:presLayoutVars>
          <dgm:chMax val="0"/>
          <dgm:chPref val="0"/>
          <dgm:bulletEnabled val="1"/>
        </dgm:presLayoutVars>
      </dgm:prSet>
      <dgm:spPr/>
    </dgm:pt>
    <dgm:pt modelId="{595E0939-090C-4576-9409-99E6AE08A806}" type="pres">
      <dgm:prSet presAssocID="{F429F440-D289-4C82-9A05-A7D148977DD9}" presName="desTx" presStyleLbl="revTx" presStyleIdx="2" presStyleCnt="3">
        <dgm:presLayoutVars>
          <dgm:bulletEnabled val="1"/>
        </dgm:presLayoutVars>
      </dgm:prSet>
      <dgm:spPr/>
    </dgm:pt>
  </dgm:ptLst>
  <dgm:cxnLst>
    <dgm:cxn modelId="{C26BF301-0A29-4BFC-B1F1-F87AB79BF66D}" type="presOf" srcId="{1345674E-1FA4-4128-9B91-A9300F7DE354}" destId="{EF7F9CF3-CFA6-497D-8D42-1CF4A0AEDB32}" srcOrd="0" destOrd="0" presId="urn:microsoft.com/office/officeart/2005/8/layout/chevron1"/>
    <dgm:cxn modelId="{565CCF09-715D-461A-A1E3-A053E1FFA9C0}" type="presOf" srcId="{F429F440-D289-4C82-9A05-A7D148977DD9}" destId="{29B9E40B-DE6B-4BE0-8D2C-725BF922A31E}" srcOrd="0" destOrd="0" presId="urn:microsoft.com/office/officeart/2005/8/layout/chevron1"/>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F307928-F19A-4511-AE00-329424FEA963}" type="presOf" srcId="{C34FA6DB-C5E2-4E1F-BF18-11D599793A82}" destId="{B0BC3471-D5CB-40A0-A885-D0952CC5DBCC}" srcOrd="0" destOrd="0" presId="urn:microsoft.com/office/officeart/2005/8/layout/chevron1"/>
    <dgm:cxn modelId="{D3F94438-E920-4724-BF19-73FEB4CC4AE4}" type="presOf" srcId="{9368016A-820C-4A19-B851-BE679F920B3A}" destId="{08C45126-A888-443E-9702-39B26ED82EA4}" srcOrd="0" destOrd="1" presId="urn:microsoft.com/office/officeart/2005/8/layout/chevron1"/>
    <dgm:cxn modelId="{4D2E665F-F13A-40CE-B22D-E6D4CB45950C}" srcId="{1345674E-1FA4-4128-9B91-A9300F7DE354}" destId="{BD27B7D4-AA89-47A8-8FB8-B8BF0329E8A4}" srcOrd="2" destOrd="0" parTransId="{C0A7851B-492C-4CDA-B834-25E9BB7F8B3F}" sibTransId="{F573ECAB-A1C0-46BE-9ED1-87862AA49C59}"/>
    <dgm:cxn modelId="{E5788242-D110-43EB-91A5-070CD4A62B39}" type="presOf" srcId="{794638B2-9540-43AB-B021-27216AD69FEF}" destId="{C740BCB3-715B-4BDA-B317-FF53A6E0035D}" srcOrd="0" destOrd="0" presId="urn:microsoft.com/office/officeart/2005/8/layout/chevron1"/>
    <dgm:cxn modelId="{98AF9C51-1CBE-4CB6-B246-8B64FB2864BD}" srcId="{54F876B8-FA99-4233-BA97-89BAADD1D896}" destId="{160E508D-0D0C-42C3-A3B0-468255BCC3CD}" srcOrd="1" destOrd="0" parTransId="{5233DFA2-3E79-4CB2-95CC-E9C18F4C1FE4}" sibTransId="{DAAEDBDB-CED1-4B24-994F-5CB30F5DF6C0}"/>
    <dgm:cxn modelId="{3E39D478-3ACA-42DC-99D8-5D9690FB9175}" srcId="{C34FA6DB-C5E2-4E1F-BF18-11D599793A82}" destId="{6F2D8A27-2EDC-474E-AC5F-BFA804FC9BF3}" srcOrd="2" destOrd="0" parTransId="{7AD7D66D-A820-4C8C-900F-337DC2905C92}" sibTransId="{9BD64F5A-A79A-4021-B1CE-2871F08D91B2}"/>
    <dgm:cxn modelId="{B820A87C-BEE0-4D80-8905-7CE064C7F4CB}" srcId="{54F876B8-FA99-4233-BA97-89BAADD1D896}" destId="{6B5627A8-DB44-4745-863D-61435E3B5C08}" srcOrd="2" destOrd="0" parTransId="{7D204CA1-9A58-4927-A914-B9EDABF78094}" sibTransId="{3C2A3265-26D5-443B-8F98-77F3DDC6B633}"/>
    <dgm:cxn modelId="{771B128F-6B4F-4EE1-BBA3-17E69D0AA967}" srcId="{794638B2-9540-43AB-B021-27216AD69FEF}" destId="{F429F440-D289-4C82-9A05-A7D148977DD9}" srcOrd="3" destOrd="0" parTransId="{DEDB23F7-D03D-44AA-8A33-A55272642E08}" sibTransId="{29F3EB35-E475-4DA5-B240-20E9481C2C06}"/>
    <dgm:cxn modelId="{D55F1E8F-3C86-42D5-B426-F2CAFDE38474}" type="presOf" srcId="{54F876B8-FA99-4233-BA97-89BAADD1D896}" destId="{6B450A9C-7D94-4D5D-AC41-932AA9F3F8F2}" srcOrd="0" destOrd="0" presId="urn:microsoft.com/office/officeart/2005/8/layout/chevron1"/>
    <dgm:cxn modelId="{8DBC7396-2475-4F98-B09C-55DC220C418F}" type="presOf" srcId="{19651F3C-47AC-4C6B-83A0-270748FEA058}" destId="{19E4356B-67D4-4949-8E58-19096E7D2404}" srcOrd="0" destOrd="1" presId="urn:microsoft.com/office/officeart/2005/8/layout/chevron1"/>
    <dgm:cxn modelId="{B86AC69C-CE06-4FD1-A2CC-07D93E5D15A0}" srcId="{794638B2-9540-43AB-B021-27216AD69FEF}" destId="{1345674E-1FA4-4128-9B91-A9300F7DE354}" srcOrd="0" destOrd="0" parTransId="{08161E15-EE8A-4D0C-A190-C3A2B458518B}" sibTransId="{5EF964AB-8450-4D0D-A874-754106BD16D3}"/>
    <dgm:cxn modelId="{AE87D6AA-B558-445A-842A-70C0E04AAFDE}" type="presOf" srcId="{B0FE2C9C-65AB-43AD-B4B1-CB8EB898685B}" destId="{08C45126-A888-443E-9702-39B26ED82EA4}" srcOrd="0" destOrd="3" presId="urn:microsoft.com/office/officeart/2005/8/layout/chevron1"/>
    <dgm:cxn modelId="{C3FC7FB1-E7DC-442B-AA78-E49E124308BC}" type="presOf" srcId="{265E3F52-1B93-4FC2-A58E-14BDAABB5E85}" destId="{0CE561E3-453B-4730-8445-45486BAA947D}" srcOrd="0" destOrd="0" presId="urn:microsoft.com/office/officeart/2005/8/layout/chevron1"/>
    <dgm:cxn modelId="{1C471BB5-0D8D-478F-890D-02DC0E7CB160}" type="presOf" srcId="{6F2D8A27-2EDC-474E-AC5F-BFA804FC9BF3}" destId="{08C45126-A888-443E-9702-39B26ED82EA4}" srcOrd="0" destOrd="2" presId="urn:microsoft.com/office/officeart/2005/8/layout/chevron1"/>
    <dgm:cxn modelId="{5D9623B6-8F55-4B39-8FEB-2B5B11F0DCE5}" srcId="{C34FA6DB-C5E2-4E1F-BF18-11D599793A82}" destId="{7980AB31-E245-4A03-A80A-1C56C7534A3A}" srcOrd="0" destOrd="0" parTransId="{87728C88-E910-438D-A9E9-84A51AC51303}" sibTransId="{43F01112-B075-46FD-A762-F47A4E754FC3}"/>
    <dgm:cxn modelId="{680F34BE-C991-40F5-AB46-990E81FCA29E}" type="presOf" srcId="{7980AB31-E245-4A03-A80A-1C56C7534A3A}" destId="{08C45126-A888-443E-9702-39B26ED82EA4}" srcOrd="0" destOrd="0" presId="urn:microsoft.com/office/officeart/2005/8/layout/chevron1"/>
    <dgm:cxn modelId="{5308DFBE-F897-4AE7-8B30-2E609AB844A2}" type="presOf" srcId="{A35C5C88-1FBA-4F3D-AC8F-D17B3C3DAE54}" destId="{19E4356B-67D4-4949-8E58-19096E7D2404}" srcOrd="0" destOrd="0" presId="urn:microsoft.com/office/officeart/2005/8/layout/chevron1"/>
    <dgm:cxn modelId="{2FCAC4C0-8B14-4EBB-BF73-CC038243FDB8}" srcId="{54F876B8-FA99-4233-BA97-89BAADD1D896}" destId="{265E3F52-1B93-4FC2-A58E-14BDAABB5E85}" srcOrd="0" destOrd="0" parTransId="{A219456B-58C5-43CB-9B37-D0CCCBE60B84}" sibTransId="{D4449353-0AB6-4CC6-B386-5DA5CCF35EBF}"/>
    <dgm:cxn modelId="{F9AD80C8-A47E-4303-AB0D-F38B392B2399}" type="presOf" srcId="{BD27B7D4-AA89-47A8-8FB8-B8BF0329E8A4}" destId="{19E4356B-67D4-4949-8E58-19096E7D2404}" srcOrd="0" destOrd="2" presId="urn:microsoft.com/office/officeart/2005/8/layout/chevron1"/>
    <dgm:cxn modelId="{FB4861CF-D3F3-4878-A655-BEE25F3846D9}" srcId="{C34FA6DB-C5E2-4E1F-BF18-11D599793A82}" destId="{9368016A-820C-4A19-B851-BE679F920B3A}" srcOrd="1" destOrd="0" parTransId="{2E02CD2B-6DE1-40EE-81A9-DF9EBC44F8BD}" sibTransId="{51E0BECE-2882-4766-B25A-EC41A78A0D38}"/>
    <dgm:cxn modelId="{18A845DB-03C2-47DC-9637-4E585A70F04C}" type="presOf" srcId="{6B5627A8-DB44-4745-863D-61435E3B5C08}" destId="{0CE561E3-453B-4730-8445-45486BAA947D}" srcOrd="0" destOrd="2" presId="urn:microsoft.com/office/officeart/2005/8/layout/chevron1"/>
    <dgm:cxn modelId="{FFDF8BE8-4779-4049-9D67-270CDE9FFCED}" srcId="{1345674E-1FA4-4128-9B91-A9300F7DE354}" destId="{19651F3C-47AC-4C6B-83A0-270748FEA058}" srcOrd="1" destOrd="0" parTransId="{978D150F-EFB5-4BCD-BCB0-CC6EA8581299}" sibTransId="{44551D2A-5E72-46D3-8304-C7592B9FAA1C}"/>
    <dgm:cxn modelId="{724ED1EF-CCAA-4C84-8D7B-9C78C6DED5AA}" srcId="{1345674E-1FA4-4128-9B91-A9300F7DE354}" destId="{A35C5C88-1FBA-4F3D-AC8F-D17B3C3DAE54}" srcOrd="0" destOrd="0" parTransId="{965232D0-B550-41F4-91CA-6E731AB147EA}" sibTransId="{426A362F-8BC2-4E09-8AA7-1BA7E2C802ED}"/>
    <dgm:cxn modelId="{15A2ACF0-1208-4EB2-B38A-CA41DEE1DAC1}" type="presOf" srcId="{160E508D-0D0C-42C3-A3B0-468255BCC3CD}" destId="{0CE561E3-453B-4730-8445-45486BAA947D}" srcOrd="0" destOrd="1" presId="urn:microsoft.com/office/officeart/2005/8/layout/chevron1"/>
    <dgm:cxn modelId="{9E8516FD-3EE3-43C9-BD3A-32E4BFCBC34A}" srcId="{C34FA6DB-C5E2-4E1F-BF18-11D599793A82}" destId="{B0FE2C9C-65AB-43AD-B4B1-CB8EB898685B}" srcOrd="3" destOrd="0" parTransId="{6F552D9F-ECEA-46D5-B365-344EA89C0A7E}" sibTransId="{C174B39F-2402-4CEC-B9C5-13A83D16FCC2}"/>
    <dgm:cxn modelId="{6A942F1A-F63D-4A77-BDCB-DB175738F116}" type="presParOf" srcId="{C740BCB3-715B-4BDA-B317-FF53A6E0035D}" destId="{1D23BFE1-5B69-4F58-A9D4-39407CD06708}" srcOrd="0" destOrd="0" presId="urn:microsoft.com/office/officeart/2005/8/layout/chevron1"/>
    <dgm:cxn modelId="{6C1AB8B2-6774-4E89-B48A-232411E77793}" type="presParOf" srcId="{1D23BFE1-5B69-4F58-A9D4-39407CD06708}" destId="{EF7F9CF3-CFA6-497D-8D42-1CF4A0AEDB32}" srcOrd="0" destOrd="0" presId="urn:microsoft.com/office/officeart/2005/8/layout/chevron1"/>
    <dgm:cxn modelId="{3CFF3FA6-9F02-4AE9-BD1C-8F3626FAD7E8}" type="presParOf" srcId="{1D23BFE1-5B69-4F58-A9D4-39407CD06708}" destId="{19E4356B-67D4-4949-8E58-19096E7D2404}" srcOrd="1" destOrd="0" presId="urn:microsoft.com/office/officeart/2005/8/layout/chevron1"/>
    <dgm:cxn modelId="{71358F3C-AD97-4C92-8E46-0FAF4EFD1860}" type="presParOf" srcId="{C740BCB3-715B-4BDA-B317-FF53A6E0035D}" destId="{B5007AF3-8841-4744-AD1E-2CFCFC69A83E}" srcOrd="1" destOrd="0" presId="urn:microsoft.com/office/officeart/2005/8/layout/chevron1"/>
    <dgm:cxn modelId="{01FA59C1-D27A-4C5F-9B6E-6F52026351B3}" type="presParOf" srcId="{C740BCB3-715B-4BDA-B317-FF53A6E0035D}" destId="{CEDC4EEC-D4B9-4C6C-91B4-A1FEE99C81AC}" srcOrd="2" destOrd="0" presId="urn:microsoft.com/office/officeart/2005/8/layout/chevron1"/>
    <dgm:cxn modelId="{89B8E52D-E8E7-4B24-AF9F-0B7B5C1E397B}" type="presParOf" srcId="{CEDC4EEC-D4B9-4C6C-91B4-A1FEE99C81AC}" destId="{B0BC3471-D5CB-40A0-A885-D0952CC5DBCC}" srcOrd="0" destOrd="0" presId="urn:microsoft.com/office/officeart/2005/8/layout/chevron1"/>
    <dgm:cxn modelId="{6DB015BE-366B-4FDB-B975-78FFCE8C7761}" type="presParOf" srcId="{CEDC4EEC-D4B9-4C6C-91B4-A1FEE99C81AC}" destId="{08C45126-A888-443E-9702-39B26ED82EA4}" srcOrd="1" destOrd="0" presId="urn:microsoft.com/office/officeart/2005/8/layout/chevron1"/>
    <dgm:cxn modelId="{5123C810-910D-419D-A23B-BCAF4CF3BE7E}" type="presParOf" srcId="{C740BCB3-715B-4BDA-B317-FF53A6E0035D}" destId="{F1255665-27B9-4D54-8222-99940D266EE3}" srcOrd="3" destOrd="0" presId="urn:microsoft.com/office/officeart/2005/8/layout/chevron1"/>
    <dgm:cxn modelId="{CF688EBF-9175-458F-9A98-0127E4460EAC}" type="presParOf" srcId="{C740BCB3-715B-4BDA-B317-FF53A6E0035D}" destId="{FE5F59F6-4AD4-47F3-A320-0593B8E2776A}" srcOrd="4" destOrd="0" presId="urn:microsoft.com/office/officeart/2005/8/layout/chevron1"/>
    <dgm:cxn modelId="{E8187D7D-6FF9-4C28-810B-176E82CD803C}" type="presParOf" srcId="{FE5F59F6-4AD4-47F3-A320-0593B8E2776A}" destId="{6B450A9C-7D94-4D5D-AC41-932AA9F3F8F2}" srcOrd="0" destOrd="0" presId="urn:microsoft.com/office/officeart/2005/8/layout/chevron1"/>
    <dgm:cxn modelId="{4AA96ECC-59CC-4CB1-9696-B69C1157E411}" type="presParOf" srcId="{FE5F59F6-4AD4-47F3-A320-0593B8E2776A}" destId="{0CE561E3-453B-4730-8445-45486BAA947D}" srcOrd="1" destOrd="0" presId="urn:microsoft.com/office/officeart/2005/8/layout/chevron1"/>
    <dgm:cxn modelId="{99E6CAF4-2284-48DA-8667-06428F758186}" type="presParOf" srcId="{C740BCB3-715B-4BDA-B317-FF53A6E0035D}" destId="{59687DC9-5B0E-46E3-9D54-60DFCFFF0556}" srcOrd="5" destOrd="0" presId="urn:microsoft.com/office/officeart/2005/8/layout/chevron1"/>
    <dgm:cxn modelId="{540DFC3E-A625-4C5C-8259-69645E6421A3}" type="presParOf" srcId="{C740BCB3-715B-4BDA-B317-FF53A6E0035D}" destId="{0355915D-535C-4B9C-B916-5B6BBF0549A9}" srcOrd="6" destOrd="0" presId="urn:microsoft.com/office/officeart/2005/8/layout/chevron1"/>
    <dgm:cxn modelId="{ACCB9E2C-46C3-484A-9C96-25DE5C8ED1CD}" type="presParOf" srcId="{0355915D-535C-4B9C-B916-5B6BBF0549A9}" destId="{29B9E40B-DE6B-4BE0-8D2C-725BF922A31E}" srcOrd="0" destOrd="0" presId="urn:microsoft.com/office/officeart/2005/8/layout/chevron1"/>
    <dgm:cxn modelId="{E78E1F42-99E1-471F-B955-668F2E090F84}" type="presParOf" srcId="{0355915D-535C-4B9C-B916-5B6BBF0549A9}" destId="{595E0939-090C-4576-9409-99E6AE08A806}"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1">
            <a:schemeClr val="accent1"/>
          </a:lnRef>
          <a:fillRef idx="2">
            <a:schemeClr val="accent1"/>
          </a:fillRef>
          <a:effectRef idx="1">
            <a:schemeClr val="accent1"/>
          </a:effectRef>
          <a:fontRef idx="minor">
            <a:schemeClr val="dk1"/>
          </a:fontRef>
        </dgm:style>
      </dgm:prSet>
      <dgm:spPr>
        <a:ln/>
      </dgm:spPr>
      <dgm:t>
        <a:bodyPr/>
        <a:lstStyle/>
        <a:p>
          <a:r>
            <a:rPr lang="en-US" sz="1600" dirty="0">
              <a:solidFill>
                <a:schemeClr val="tx1"/>
              </a:solidFill>
            </a:rPr>
            <a:t> Data Pre-processing .</a:t>
          </a:r>
        </a:p>
        <a:p>
          <a:r>
            <a:rPr lang="en-US" sz="2000" b="1" dirty="0">
              <a:solidFill>
                <a:srgbClr val="FF0000"/>
              </a:solidFill>
            </a:rPr>
            <a:t>100%</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C34FA6DB-C5E2-4E1F-BF18-11D599793A82}">
      <dgm:prSet phldrT="[Text]" custT="1">
        <dgm:style>
          <a:lnRef idx="1">
            <a:schemeClr val="accent1"/>
          </a:lnRef>
          <a:fillRef idx="2">
            <a:schemeClr val="accent1"/>
          </a:fillRef>
          <a:effectRef idx="1">
            <a:schemeClr val="accent1"/>
          </a:effectRef>
          <a:fontRef idx="minor">
            <a:schemeClr val="dk1"/>
          </a:fontRef>
        </dgm:style>
      </dgm:prSet>
      <dgm:spPr>
        <a:ln/>
      </dgm:spPr>
      <dgm:t>
        <a:bodyPr/>
        <a:lstStyle/>
        <a:p>
          <a:pPr algn="ctr"/>
          <a:r>
            <a:rPr lang="en-US" sz="1600" dirty="0">
              <a:solidFill>
                <a:schemeClr val="tx1"/>
              </a:solidFill>
            </a:rPr>
            <a:t>Analyzing the Features used for the metric Creation.</a:t>
          </a:r>
        </a:p>
        <a:p>
          <a:pPr algn="ctr"/>
          <a:r>
            <a:rPr lang="en-US" sz="2000" b="1" dirty="0">
              <a:solidFill>
                <a:srgbClr val="FF0000"/>
              </a:solidFill>
            </a:rPr>
            <a:t>100%</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54F876B8-FA99-4233-BA97-89BAADD1D896}">
      <dgm:prSet phldrT="[Text]" custT="1">
        <dgm:style>
          <a:lnRef idx="1">
            <a:schemeClr val="accent2"/>
          </a:lnRef>
          <a:fillRef idx="2">
            <a:schemeClr val="accent2"/>
          </a:fillRef>
          <a:effectRef idx="1">
            <a:schemeClr val="accent2"/>
          </a:effectRef>
          <a:fontRef idx="minor">
            <a:schemeClr val="dk1"/>
          </a:fontRef>
        </dgm:style>
      </dgm:prSet>
      <dgm:spPr>
        <a:ln/>
      </dgm:spPr>
      <dgm:t>
        <a:bodyPr/>
        <a:lstStyle/>
        <a:p>
          <a:r>
            <a:rPr lang="en-US" sz="1400" b="0" u="none" dirty="0">
              <a:solidFill>
                <a:schemeClr val="tx1"/>
              </a:solidFill>
            </a:rPr>
            <a:t>Generate equation </a:t>
          </a:r>
        </a:p>
        <a:p>
          <a:r>
            <a:rPr lang="en-US" sz="2000" b="1" u="none" dirty="0">
              <a:solidFill>
                <a:srgbClr val="FF0000"/>
              </a:solidFill>
            </a:rPr>
            <a:t>25%</a:t>
          </a:r>
          <a:endParaRPr lang="en-US" sz="2000" b="1" dirty="0">
            <a:solidFill>
              <a:srgbClr val="FF0000"/>
            </a:solidFill>
          </a:endParaRPr>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F429F440-D289-4C82-9A05-A7D148977DD9}">
      <dgm:prSet>
        <dgm:style>
          <a:lnRef idx="1">
            <a:schemeClr val="accent3"/>
          </a:lnRef>
          <a:fillRef idx="2">
            <a:schemeClr val="accent3"/>
          </a:fillRef>
          <a:effectRef idx="1">
            <a:schemeClr val="accent3"/>
          </a:effectRef>
          <a:fontRef idx="minor">
            <a:schemeClr val="dk1"/>
          </a:fontRef>
        </dgm:style>
      </dgm:prSet>
      <dgm:spPr>
        <a:ln/>
      </dgm:spPr>
      <dgm:t>
        <a:bodyPr/>
        <a:lstStyle/>
        <a:p>
          <a:r>
            <a:rPr lang="en-US" dirty="0">
              <a:solidFill>
                <a:schemeClr val="tx1"/>
              </a:solidFill>
            </a:rPr>
            <a:t>Create a Library containing the measurement</a:t>
          </a:r>
        </a:p>
        <a:p>
          <a:r>
            <a:rPr lang="en-US" b="1" dirty="0">
              <a:solidFill>
                <a:srgbClr val="FF0000"/>
              </a:solidFill>
            </a:rPr>
            <a:t>0%</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06819BD4-A1BB-4C2F-9C10-1E1943C69A1C}" type="pres">
      <dgm:prSet presAssocID="{1345674E-1FA4-4128-9B91-A9300F7DE354}" presName="parTxOnly" presStyleLbl="node1" presStyleIdx="0" presStyleCnt="4" custScaleX="112207" custScaleY="131664">
        <dgm:presLayoutVars>
          <dgm:chMax val="0"/>
          <dgm:chPref val="0"/>
          <dgm:bulletEnabled val="1"/>
        </dgm:presLayoutVars>
      </dgm:prSet>
      <dgm:spPr/>
    </dgm:pt>
    <dgm:pt modelId="{61B17B66-536C-4140-BC2C-D2B96CCB6966}" type="pres">
      <dgm:prSet presAssocID="{5EF964AB-8450-4D0D-A874-754106BD16D3}" presName="parTxOnlySpace" presStyleCnt="0"/>
      <dgm:spPr/>
    </dgm:pt>
    <dgm:pt modelId="{F2A9C5BD-7002-4C33-AAB2-DFF5E6A36E2B}" type="pres">
      <dgm:prSet presAssocID="{C34FA6DB-C5E2-4E1F-BF18-11D599793A82}" presName="parTxOnly" presStyleLbl="node1" presStyleIdx="1" presStyleCnt="4" custScaleX="118922" custScaleY="120976">
        <dgm:presLayoutVars>
          <dgm:chMax val="0"/>
          <dgm:chPref val="0"/>
          <dgm:bulletEnabled val="1"/>
        </dgm:presLayoutVars>
      </dgm:prSet>
      <dgm:spPr/>
    </dgm:pt>
    <dgm:pt modelId="{8D2B4F50-DFB3-49E3-BF0A-C78F27BC8F25}" type="pres">
      <dgm:prSet presAssocID="{9133680B-B4CC-4199-B1B5-6776A78AE30D}" presName="parTxOnlySpace" presStyleCnt="0"/>
      <dgm:spPr/>
    </dgm:pt>
    <dgm:pt modelId="{457EBA05-5D90-45A9-BCFB-07808813338D}" type="pres">
      <dgm:prSet presAssocID="{54F876B8-FA99-4233-BA97-89BAADD1D896}" presName="parTxOnly" presStyleLbl="node1" presStyleIdx="2" presStyleCnt="4" custScaleX="91271" custScaleY="120660">
        <dgm:presLayoutVars>
          <dgm:chMax val="0"/>
          <dgm:chPref val="0"/>
          <dgm:bulletEnabled val="1"/>
        </dgm:presLayoutVars>
      </dgm:prSet>
      <dgm:spPr/>
    </dgm:pt>
    <dgm:pt modelId="{9F4DEF80-B89A-4D86-82C3-734966CD636F}" type="pres">
      <dgm:prSet presAssocID="{B89C9A20-BB22-4664-8B5B-5CB0DDC037CA}" presName="parTxOnlySpace" presStyleCnt="0"/>
      <dgm:spPr/>
    </dgm:pt>
    <dgm:pt modelId="{3E3BDBED-B3B0-4D07-85F3-F13F2FE958BD}" type="pres">
      <dgm:prSet presAssocID="{F429F440-D289-4C82-9A05-A7D148977DD9}" presName="parTxOnly" presStyleLbl="node1" presStyleIdx="3" presStyleCnt="4" custScaleX="108540" custScaleY="116266">
        <dgm:presLayoutVars>
          <dgm:chMax val="0"/>
          <dgm:chPref val="0"/>
          <dgm:bulletEnabled val="1"/>
        </dgm:presLayoutVars>
      </dgm:prSet>
      <dgm:spPr/>
    </dgm:pt>
  </dgm:ptLst>
  <dgm:cxnLst>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B0D1113-9445-4FFD-905E-531DE2B016D8}" type="presOf" srcId="{F429F440-D289-4C82-9A05-A7D148977DD9}" destId="{3E3BDBED-B3B0-4D07-85F3-F13F2FE958BD}" srcOrd="0" destOrd="0" presId="urn:microsoft.com/office/officeart/2005/8/layout/chevron1"/>
    <dgm:cxn modelId="{E5788242-D110-43EB-91A5-070CD4A62B39}" type="presOf" srcId="{794638B2-9540-43AB-B021-27216AD69FEF}" destId="{C740BCB3-715B-4BDA-B317-FF53A6E0035D}" srcOrd="0" destOrd="0" presId="urn:microsoft.com/office/officeart/2005/8/layout/chevron1"/>
    <dgm:cxn modelId="{771B128F-6B4F-4EE1-BBA3-17E69D0AA967}" srcId="{794638B2-9540-43AB-B021-27216AD69FEF}" destId="{F429F440-D289-4C82-9A05-A7D148977DD9}" srcOrd="3" destOrd="0" parTransId="{DEDB23F7-D03D-44AA-8A33-A55272642E08}" sibTransId="{29F3EB35-E475-4DA5-B240-20E9481C2C06}"/>
    <dgm:cxn modelId="{B86AC69C-CE06-4FD1-A2CC-07D93E5D15A0}" srcId="{794638B2-9540-43AB-B021-27216AD69FEF}" destId="{1345674E-1FA4-4128-9B91-A9300F7DE354}" srcOrd="0" destOrd="0" parTransId="{08161E15-EE8A-4D0C-A190-C3A2B458518B}" sibTransId="{5EF964AB-8450-4D0D-A874-754106BD16D3}"/>
    <dgm:cxn modelId="{C44A739E-75EA-45D9-BEB8-1E5206C2141A}" type="presOf" srcId="{1345674E-1FA4-4128-9B91-A9300F7DE354}" destId="{06819BD4-A1BB-4C2F-9C10-1E1943C69A1C}" srcOrd="0" destOrd="0" presId="urn:microsoft.com/office/officeart/2005/8/layout/chevron1"/>
    <dgm:cxn modelId="{44E4E4CA-A54D-4A6F-A607-CD09EC532B26}" type="presOf" srcId="{C34FA6DB-C5E2-4E1F-BF18-11D599793A82}" destId="{F2A9C5BD-7002-4C33-AAB2-DFF5E6A36E2B}" srcOrd="0" destOrd="0" presId="urn:microsoft.com/office/officeart/2005/8/layout/chevron1"/>
    <dgm:cxn modelId="{272FE2D6-12EE-4664-A523-5A05AC60073E}" type="presOf" srcId="{54F876B8-FA99-4233-BA97-89BAADD1D896}" destId="{457EBA05-5D90-45A9-BCFB-07808813338D}" srcOrd="0" destOrd="0" presId="urn:microsoft.com/office/officeart/2005/8/layout/chevron1"/>
    <dgm:cxn modelId="{D22425A3-6E55-4B9C-A253-4571EA14CEE0}" type="presParOf" srcId="{C740BCB3-715B-4BDA-B317-FF53A6E0035D}" destId="{06819BD4-A1BB-4C2F-9C10-1E1943C69A1C}" srcOrd="0" destOrd="0" presId="urn:microsoft.com/office/officeart/2005/8/layout/chevron1"/>
    <dgm:cxn modelId="{A68B37A2-4D1E-40D0-8005-923F57CDC25E}" type="presParOf" srcId="{C740BCB3-715B-4BDA-B317-FF53A6E0035D}" destId="{61B17B66-536C-4140-BC2C-D2B96CCB6966}" srcOrd="1" destOrd="0" presId="urn:microsoft.com/office/officeart/2005/8/layout/chevron1"/>
    <dgm:cxn modelId="{681777A4-E686-47C5-B746-842B68D37E8A}" type="presParOf" srcId="{C740BCB3-715B-4BDA-B317-FF53A6E0035D}" destId="{F2A9C5BD-7002-4C33-AAB2-DFF5E6A36E2B}" srcOrd="2" destOrd="0" presId="urn:microsoft.com/office/officeart/2005/8/layout/chevron1"/>
    <dgm:cxn modelId="{B689A12D-02D9-419F-9038-D7E7E0DAA6C0}" type="presParOf" srcId="{C740BCB3-715B-4BDA-B317-FF53A6E0035D}" destId="{8D2B4F50-DFB3-49E3-BF0A-C78F27BC8F25}" srcOrd="3" destOrd="0" presId="urn:microsoft.com/office/officeart/2005/8/layout/chevron1"/>
    <dgm:cxn modelId="{AD0DD7AD-3491-4C15-91FD-8479C49823BD}" type="presParOf" srcId="{C740BCB3-715B-4BDA-B317-FF53A6E0035D}" destId="{457EBA05-5D90-45A9-BCFB-07808813338D}" srcOrd="4" destOrd="0" presId="urn:microsoft.com/office/officeart/2005/8/layout/chevron1"/>
    <dgm:cxn modelId="{7073D528-01EA-4F67-9675-ADFABA498982}" type="presParOf" srcId="{C740BCB3-715B-4BDA-B317-FF53A6E0035D}" destId="{9F4DEF80-B89A-4D86-82C3-734966CD636F}" srcOrd="5" destOrd="0" presId="urn:microsoft.com/office/officeart/2005/8/layout/chevron1"/>
    <dgm:cxn modelId="{833377CE-8C24-46E2-B06C-3ADE5573690C}" type="presParOf" srcId="{C740BCB3-715B-4BDA-B317-FF53A6E0035D}" destId="{3E3BDBED-B3B0-4D07-85F3-F13F2FE958BD}"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Word Embedding Association Test(WEAT):</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A. </a:t>
          </a:r>
          <a:r>
            <a:rPr lang="en-US" dirty="0" err="1"/>
            <a:t>Caliskan</a:t>
          </a:r>
          <a:r>
            <a:rPr lang="en-US" dirty="0"/>
            <a:t>, J. J. Bryson, and A. Narayanan, </a:t>
          </a:r>
          <a:r>
            <a:rPr lang="en-US" b="1" dirty="0"/>
            <a:t>2017,</a:t>
          </a:r>
          <a:r>
            <a:rPr lang="en-US" dirty="0"/>
            <a:t>“Semantics derived automatically from language corpora contain human-like biases,”.</a:t>
          </a:r>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42270BF6-3587-404F-B1C3-D78493DD40D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Scoring Association Means of Word Embeddings(SAME):</a:t>
          </a:r>
        </a:p>
      </dgm:t>
    </dgm:pt>
    <dgm:pt modelId="{3F65BCC5-E3D0-47E7-A41A-67EA70DAFDAD}" type="parTrans" cxnId="{FAC3EF35-530C-40F6-BB51-3CDFBCC075C4}">
      <dgm:prSet/>
      <dgm:spPr/>
      <dgm:t>
        <a:bodyPr/>
        <a:lstStyle/>
        <a:p>
          <a:endParaRPr lang="en-US"/>
        </a:p>
      </dgm:t>
    </dgm:pt>
    <dgm:pt modelId="{E153113C-6DF0-4304-A121-2B1B2319E9A1}" type="sibTrans" cxnId="{FAC3EF35-530C-40F6-BB51-3CDFBCC075C4}">
      <dgm:prSet/>
      <dgm:spPr/>
      <dgm:t>
        <a:bodyPr/>
        <a:lstStyle/>
        <a:p>
          <a:endParaRPr lang="en-US"/>
        </a:p>
      </dgm:t>
    </dgm:pt>
    <dgm:pt modelId="{AADE009E-6E49-45E5-92B2-B9713DDB2DE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u="none" strike="noStrike" baseline="0" dirty="0">
              <a:latin typeface="NimbusRomNo9L-ReguItal"/>
            </a:rPr>
            <a:t>S. Schröder, A. Schulz, P. </a:t>
          </a:r>
          <a:r>
            <a:rPr lang="en-US" b="0" i="0" u="none" strike="noStrike" baseline="0" dirty="0" err="1">
              <a:latin typeface="NimbusRomNo9L-ReguItal"/>
            </a:rPr>
            <a:t>Kenneweg</a:t>
          </a:r>
          <a:r>
            <a:rPr lang="en-US" b="0" i="0" u="none" strike="noStrike" baseline="0" dirty="0">
              <a:latin typeface="NimbusRomNo9L-ReguItal"/>
            </a:rPr>
            <a:t>, R. </a:t>
          </a:r>
          <a:r>
            <a:rPr lang="en-US" b="0" i="0" u="none" strike="noStrike" baseline="0" dirty="0" err="1">
              <a:latin typeface="NimbusRomNo9L-ReguItal"/>
            </a:rPr>
            <a:t>Feldhans</a:t>
          </a:r>
          <a:r>
            <a:rPr lang="en-US" b="0" i="0" u="none" strike="noStrike" baseline="0" dirty="0">
              <a:latin typeface="NimbusRomNo9L-ReguItal"/>
            </a:rPr>
            <a:t>, F. Hinder, and B. Hammer,</a:t>
          </a:r>
          <a:r>
            <a:rPr lang="en-US" b="1" i="0" u="none" strike="noStrike" baseline="0" dirty="0">
              <a:latin typeface="NimbusRomNo9L-ReguItal"/>
            </a:rPr>
            <a:t>2024</a:t>
          </a:r>
          <a:r>
            <a:rPr lang="en-US" b="0" i="0" u="none" strike="noStrike" baseline="0" dirty="0">
              <a:latin typeface="NimbusRomNo9L-ReguItal"/>
            </a:rPr>
            <a:t>,"Evaluating Metrics for Bias in Word Embeddings," .</a:t>
          </a:r>
          <a:endParaRPr lang="en-US" dirty="0"/>
        </a:p>
      </dgm:t>
    </dgm:pt>
    <dgm:pt modelId="{EE47B701-DEB4-4079-A5EC-76027023102C}" type="parTrans" cxnId="{B2033A35-ACEA-4883-A904-6714C6D3B872}">
      <dgm:prSet/>
      <dgm:spPr/>
      <dgm:t>
        <a:bodyPr/>
        <a:lstStyle/>
        <a:p>
          <a:endParaRPr lang="en-US"/>
        </a:p>
      </dgm:t>
    </dgm:pt>
    <dgm:pt modelId="{DCA1B299-17D4-49C8-A089-B98872BC0B03}" type="sibTrans" cxnId="{B2033A35-ACEA-4883-A904-6714C6D3B872}">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3DE5C71A-D8AB-4A6E-A096-00974616C44B}" type="pres">
      <dgm:prSet presAssocID="{42270BF6-3587-404F-B1C3-D78493DD40DB}" presName="parentLin" presStyleCnt="0"/>
      <dgm:spPr/>
    </dgm:pt>
    <dgm:pt modelId="{3DDECBEF-EE65-450C-BBE0-6209E91A6EB1}" type="pres">
      <dgm:prSet presAssocID="{42270BF6-3587-404F-B1C3-D78493DD40DB}" presName="parentLeftMargin" presStyleLbl="node1" presStyleIdx="0" presStyleCnt="2"/>
      <dgm:spPr/>
    </dgm:pt>
    <dgm:pt modelId="{2853DBAA-9BA4-40F9-8242-57B21FBA899B}" type="pres">
      <dgm:prSet presAssocID="{42270BF6-3587-404F-B1C3-D78493DD40DB}" presName="parentText" presStyleLbl="node1" presStyleIdx="1" presStyleCnt="2">
        <dgm:presLayoutVars>
          <dgm:chMax val="0"/>
          <dgm:bulletEnabled val="1"/>
        </dgm:presLayoutVars>
      </dgm:prSet>
      <dgm:spPr/>
    </dgm:pt>
    <dgm:pt modelId="{83A7BC40-8335-4B61-9E6A-C76B56D64A2C}" type="pres">
      <dgm:prSet presAssocID="{42270BF6-3587-404F-B1C3-D78493DD40DB}" presName="negativeSpace" presStyleCnt="0"/>
      <dgm:spPr/>
    </dgm:pt>
    <dgm:pt modelId="{E5F4CA2B-FD6F-401B-97B5-AA39526CB55B}" type="pres">
      <dgm:prSet presAssocID="{42270BF6-3587-404F-B1C3-D78493DD40DB}" presName="childText" presStyleLbl="conFgAcc1" presStyleIdx="1" presStyleCnt="2">
        <dgm:presLayoutVars>
          <dgm:bulletEnabled val="1"/>
        </dgm:presLayoutVars>
      </dgm:prSet>
      <dgm:spPr/>
    </dgm:pt>
  </dgm:ptLst>
  <dgm:cxnLst>
    <dgm:cxn modelId="{5056F317-CD26-4949-918D-5837BD29CC30}" type="presOf" srcId="{AADE009E-6E49-45E5-92B2-B9713DDB2DE0}" destId="{E5F4CA2B-FD6F-401B-97B5-AA39526CB55B}" srcOrd="0" destOrd="0" presId="urn:microsoft.com/office/officeart/2005/8/layout/list1"/>
    <dgm:cxn modelId="{272F061F-7F5D-4D48-83DB-BC29148EC032}" type="presOf" srcId="{42270BF6-3587-404F-B1C3-D78493DD40DB}" destId="{3DDECBEF-EE65-450C-BBE0-6209E91A6EB1}" srcOrd="0" destOrd="0"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B2033A35-ACEA-4883-A904-6714C6D3B872}" srcId="{42270BF6-3587-404F-B1C3-D78493DD40DB}" destId="{AADE009E-6E49-45E5-92B2-B9713DDB2DE0}" srcOrd="0" destOrd="0" parTransId="{EE47B701-DEB4-4079-A5EC-76027023102C}" sibTransId="{DCA1B299-17D4-49C8-A089-B98872BC0B03}"/>
    <dgm:cxn modelId="{FAC3EF35-530C-40F6-BB51-3CDFBCC075C4}" srcId="{4930E395-57A8-49CD-A76C-C68D730CC129}" destId="{42270BF6-3587-404F-B1C3-D78493DD40DB}" srcOrd="1" destOrd="0" parTransId="{3F65BCC5-E3D0-47E7-A41A-67EA70DAFDAD}" sibTransId="{E153113C-6DF0-4304-A121-2B1B2319E9A1}"/>
    <dgm:cxn modelId="{F128AD3B-2889-4745-AB7B-26DA341846C0}" type="presOf" srcId="{42270BF6-3587-404F-B1C3-D78493DD40DB}" destId="{2853DBAA-9BA4-40F9-8242-57B21FBA899B}" srcOrd="1" destOrd="0" presId="urn:microsoft.com/office/officeart/2005/8/layout/list1"/>
    <dgm:cxn modelId="{5292C23F-2A40-491B-9308-98FF736BAB9B}" srcId="{925938AD-865E-4730-BAD5-D36BCE59B929}" destId="{EA845D1E-A916-4301-BC72-E56E63CA7910}" srcOrd="0" destOrd="0" parTransId="{74AD05D2-A116-4604-A699-62214C2F2F32}" sibTransId="{988FF91B-E4EF-4778-9F23-170A0E315E94}"/>
    <dgm:cxn modelId="{BDA7EE84-2F71-4AE6-979F-DB91417BC601}" type="presOf" srcId="{EA845D1E-A916-4301-BC72-E56E63CA7910}" destId="{DF113BB7-B072-4A0F-A079-17753F7689AF}" srcOrd="0" destOrd="0"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F10AB9DB-FCEA-40C4-8345-62ADEFB450D7}" type="presParOf" srcId="{7A49896E-FFE5-45D3-8686-552111E4027E}" destId="{3DE5C71A-D8AB-4A6E-A096-00974616C44B}" srcOrd="4" destOrd="0" presId="urn:microsoft.com/office/officeart/2005/8/layout/list1"/>
    <dgm:cxn modelId="{67D2F5D2-8911-420E-9DB4-A47FBFC86860}" type="presParOf" srcId="{3DE5C71A-D8AB-4A6E-A096-00974616C44B}" destId="{3DDECBEF-EE65-450C-BBE0-6209E91A6EB1}" srcOrd="0" destOrd="0" presId="urn:microsoft.com/office/officeart/2005/8/layout/list1"/>
    <dgm:cxn modelId="{08E2E1F5-61CF-40FB-93A2-416125EF4036}" type="presParOf" srcId="{3DE5C71A-D8AB-4A6E-A096-00974616C44B}" destId="{2853DBAA-9BA4-40F9-8242-57B21FBA899B}" srcOrd="1" destOrd="0" presId="urn:microsoft.com/office/officeart/2005/8/layout/list1"/>
    <dgm:cxn modelId="{FEE8E5A6-1F1B-4A6C-B505-C5A88519D21C}" type="presParOf" srcId="{7A49896E-FFE5-45D3-8686-552111E4027E}" destId="{83A7BC40-8335-4B61-9E6A-C76B56D64A2C}" srcOrd="5" destOrd="0" presId="urn:microsoft.com/office/officeart/2005/8/layout/list1"/>
    <dgm:cxn modelId="{84285478-B2B0-4961-A4C3-6CC6FD717F2F}" type="presParOf" srcId="{7A49896E-FFE5-45D3-8686-552111E4027E}" destId="{E5F4CA2B-FD6F-401B-97B5-AA39526CB55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Pointwise Mutual Information(</a:t>
          </a:r>
          <a:r>
            <a:rPr lang="en-US" dirty="0" err="1"/>
            <a:t>BiasPMI</a:t>
          </a:r>
          <a:r>
            <a:rPr lang="en-US" dirty="0"/>
            <a:t>):</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F. Valentini, G. Rosati, D. Fernandez Slezak, and E. Altszyler,2023, “The Undesirable Dependence on Frequency of Gender Bias Metrics Based on Word Embeddings,”.</a:t>
          </a:r>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42270BF6-3587-404F-B1C3-D78493DD40D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Mean Average Cosine Similarity(MAC):</a:t>
          </a:r>
        </a:p>
      </dgm:t>
    </dgm:pt>
    <dgm:pt modelId="{3F65BCC5-E3D0-47E7-A41A-67EA70DAFDAD}" type="parTrans" cxnId="{FAC3EF35-530C-40F6-BB51-3CDFBCC075C4}">
      <dgm:prSet/>
      <dgm:spPr/>
      <dgm:t>
        <a:bodyPr/>
        <a:lstStyle/>
        <a:p>
          <a:endParaRPr lang="en-US"/>
        </a:p>
      </dgm:t>
    </dgm:pt>
    <dgm:pt modelId="{E153113C-6DF0-4304-A121-2B1B2319E9A1}" type="sibTrans" cxnId="{FAC3EF35-530C-40F6-BB51-3CDFBCC075C4}">
      <dgm:prSet/>
      <dgm:spPr/>
      <dgm:t>
        <a:bodyPr/>
        <a:lstStyle/>
        <a:p>
          <a:endParaRPr lang="en-US"/>
        </a:p>
      </dgm:t>
    </dgm:pt>
    <dgm:pt modelId="{AADE009E-6E49-45E5-92B2-B9713DDB2DE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u="none" strike="noStrike" baseline="0" dirty="0">
              <a:latin typeface="NimbusRomNo9L-ReguItal"/>
            </a:rPr>
            <a:t>T. Manzini, Y. C. Lim, Y. Tsvetkov, and A. W. Black, 2019, “Black is to Criminal as Caucasian is to Police: Detecting and Removing Multiclass Bias in Word Embeddings,”.</a:t>
          </a:r>
          <a:endParaRPr lang="en-US" dirty="0"/>
        </a:p>
      </dgm:t>
    </dgm:pt>
    <dgm:pt modelId="{EE47B701-DEB4-4079-A5EC-76027023102C}" type="parTrans" cxnId="{B2033A35-ACEA-4883-A904-6714C6D3B872}">
      <dgm:prSet/>
      <dgm:spPr/>
      <dgm:t>
        <a:bodyPr/>
        <a:lstStyle/>
        <a:p>
          <a:endParaRPr lang="en-US"/>
        </a:p>
      </dgm:t>
    </dgm:pt>
    <dgm:pt modelId="{DCA1B299-17D4-49C8-A089-B98872BC0B03}" type="sibTrans" cxnId="{B2033A35-ACEA-4883-A904-6714C6D3B872}">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3DE5C71A-D8AB-4A6E-A096-00974616C44B}" type="pres">
      <dgm:prSet presAssocID="{42270BF6-3587-404F-B1C3-D78493DD40DB}" presName="parentLin" presStyleCnt="0"/>
      <dgm:spPr/>
    </dgm:pt>
    <dgm:pt modelId="{3DDECBEF-EE65-450C-BBE0-6209E91A6EB1}" type="pres">
      <dgm:prSet presAssocID="{42270BF6-3587-404F-B1C3-D78493DD40DB}" presName="parentLeftMargin" presStyleLbl="node1" presStyleIdx="0" presStyleCnt="2"/>
      <dgm:spPr/>
    </dgm:pt>
    <dgm:pt modelId="{2853DBAA-9BA4-40F9-8242-57B21FBA899B}" type="pres">
      <dgm:prSet presAssocID="{42270BF6-3587-404F-B1C3-D78493DD40DB}" presName="parentText" presStyleLbl="node1" presStyleIdx="1" presStyleCnt="2">
        <dgm:presLayoutVars>
          <dgm:chMax val="0"/>
          <dgm:bulletEnabled val="1"/>
        </dgm:presLayoutVars>
      </dgm:prSet>
      <dgm:spPr/>
    </dgm:pt>
    <dgm:pt modelId="{83A7BC40-8335-4B61-9E6A-C76B56D64A2C}" type="pres">
      <dgm:prSet presAssocID="{42270BF6-3587-404F-B1C3-D78493DD40DB}" presName="negativeSpace" presStyleCnt="0"/>
      <dgm:spPr/>
    </dgm:pt>
    <dgm:pt modelId="{E5F4CA2B-FD6F-401B-97B5-AA39526CB55B}" type="pres">
      <dgm:prSet presAssocID="{42270BF6-3587-404F-B1C3-D78493DD40DB}" presName="childText" presStyleLbl="conFgAcc1" presStyleIdx="1" presStyleCnt="2">
        <dgm:presLayoutVars>
          <dgm:bulletEnabled val="1"/>
        </dgm:presLayoutVars>
      </dgm:prSet>
      <dgm:spPr/>
    </dgm:pt>
  </dgm:ptLst>
  <dgm:cxnLst>
    <dgm:cxn modelId="{5056F317-CD26-4949-918D-5837BD29CC30}" type="presOf" srcId="{AADE009E-6E49-45E5-92B2-B9713DDB2DE0}" destId="{E5F4CA2B-FD6F-401B-97B5-AA39526CB55B}" srcOrd="0" destOrd="0" presId="urn:microsoft.com/office/officeart/2005/8/layout/list1"/>
    <dgm:cxn modelId="{272F061F-7F5D-4D48-83DB-BC29148EC032}" type="presOf" srcId="{42270BF6-3587-404F-B1C3-D78493DD40DB}" destId="{3DDECBEF-EE65-450C-BBE0-6209E91A6EB1}" srcOrd="0" destOrd="0"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B2033A35-ACEA-4883-A904-6714C6D3B872}" srcId="{42270BF6-3587-404F-B1C3-D78493DD40DB}" destId="{AADE009E-6E49-45E5-92B2-B9713DDB2DE0}" srcOrd="0" destOrd="0" parTransId="{EE47B701-DEB4-4079-A5EC-76027023102C}" sibTransId="{DCA1B299-17D4-49C8-A089-B98872BC0B03}"/>
    <dgm:cxn modelId="{FAC3EF35-530C-40F6-BB51-3CDFBCC075C4}" srcId="{4930E395-57A8-49CD-A76C-C68D730CC129}" destId="{42270BF6-3587-404F-B1C3-D78493DD40DB}" srcOrd="1" destOrd="0" parTransId="{3F65BCC5-E3D0-47E7-A41A-67EA70DAFDAD}" sibTransId="{E153113C-6DF0-4304-A121-2B1B2319E9A1}"/>
    <dgm:cxn modelId="{F128AD3B-2889-4745-AB7B-26DA341846C0}" type="presOf" srcId="{42270BF6-3587-404F-B1C3-D78493DD40DB}" destId="{2853DBAA-9BA4-40F9-8242-57B21FBA899B}" srcOrd="1" destOrd="0" presId="urn:microsoft.com/office/officeart/2005/8/layout/list1"/>
    <dgm:cxn modelId="{5292C23F-2A40-491B-9308-98FF736BAB9B}" srcId="{925938AD-865E-4730-BAD5-D36BCE59B929}" destId="{EA845D1E-A916-4301-BC72-E56E63CA7910}" srcOrd="0" destOrd="0" parTransId="{74AD05D2-A116-4604-A699-62214C2F2F32}" sibTransId="{988FF91B-E4EF-4778-9F23-170A0E315E94}"/>
    <dgm:cxn modelId="{BDA7EE84-2F71-4AE6-979F-DB91417BC601}" type="presOf" srcId="{EA845D1E-A916-4301-BC72-E56E63CA7910}" destId="{DF113BB7-B072-4A0F-A079-17753F7689AF}" srcOrd="0" destOrd="0"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F10AB9DB-FCEA-40C4-8345-62ADEFB450D7}" type="presParOf" srcId="{7A49896E-FFE5-45D3-8686-552111E4027E}" destId="{3DE5C71A-D8AB-4A6E-A096-00974616C44B}" srcOrd="4" destOrd="0" presId="urn:microsoft.com/office/officeart/2005/8/layout/list1"/>
    <dgm:cxn modelId="{67D2F5D2-8911-420E-9DB4-A47FBFC86860}" type="presParOf" srcId="{3DE5C71A-D8AB-4A6E-A096-00974616C44B}" destId="{3DDECBEF-EE65-450C-BBE0-6209E91A6EB1}" srcOrd="0" destOrd="0" presId="urn:microsoft.com/office/officeart/2005/8/layout/list1"/>
    <dgm:cxn modelId="{08E2E1F5-61CF-40FB-93A2-416125EF4036}" type="presParOf" srcId="{3DE5C71A-D8AB-4A6E-A096-00974616C44B}" destId="{2853DBAA-9BA4-40F9-8242-57B21FBA899B}" srcOrd="1" destOrd="0" presId="urn:microsoft.com/office/officeart/2005/8/layout/list1"/>
    <dgm:cxn modelId="{FEE8E5A6-1F1B-4A6C-B505-C5A88519D21C}" type="presParOf" srcId="{7A49896E-FFE5-45D3-8686-552111E4027E}" destId="{83A7BC40-8335-4B61-9E6A-C76B56D64A2C}" srcOrd="5" destOrd="0" presId="urn:microsoft.com/office/officeart/2005/8/layout/list1"/>
    <dgm:cxn modelId="{84285478-B2B0-4961-A4C3-6CC6FD717F2F}" type="presParOf" srcId="{7A49896E-FFE5-45D3-8686-552111E4027E}" destId="{E5F4CA2B-FD6F-401B-97B5-AA39526CB55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 Data Processing.</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A35C5C88-1FBA-4F3D-AC8F-D17B3C3DAE54}">
      <dgm:prSet phldrT="[Text]" custT="1"/>
      <dgm:spPr/>
      <dgm:t>
        <a:bodyPr/>
        <a:lstStyle/>
        <a:p>
          <a:r>
            <a:rPr lang="en-US" sz="1800" dirty="0"/>
            <a:t>Base dataset: </a:t>
          </a:r>
          <a:r>
            <a:rPr lang="en-US" sz="1800" dirty="0" err="1"/>
            <a:t>Winobias</a:t>
          </a:r>
          <a:r>
            <a:rPr lang="en-US" sz="1800" dirty="0"/>
            <a:t> Dataset</a:t>
          </a:r>
        </a:p>
      </dgm:t>
    </dgm:pt>
    <dgm:pt modelId="{965232D0-B550-41F4-91CA-6E731AB147EA}" type="parTrans" cxnId="{724ED1EF-CCAA-4C84-8D7B-9C78C6DED5AA}">
      <dgm:prSet/>
      <dgm:spPr/>
      <dgm:t>
        <a:bodyPr/>
        <a:lstStyle/>
        <a:p>
          <a:endParaRPr lang="en-US"/>
        </a:p>
      </dgm:t>
    </dgm:pt>
    <dgm:pt modelId="{426A362F-8BC2-4E09-8AA7-1BA7E2C802ED}" type="sibTrans" cxnId="{724ED1EF-CCAA-4C84-8D7B-9C78C6DED5AA}">
      <dgm:prSet/>
      <dgm:spPr/>
      <dgm:t>
        <a:bodyPr/>
        <a:lstStyle/>
        <a:p>
          <a:endParaRPr lang="en-US"/>
        </a:p>
      </dgm:t>
    </dgm:pt>
    <dgm:pt modelId="{C34FA6DB-C5E2-4E1F-BF18-11D599793A82}">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Analyzing the Features used for the metric Creation.</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7980AB31-E245-4A03-A80A-1C56C7534A3A}">
      <dgm:prSet phldrT="[Text]" custT="1"/>
      <dgm:spPr/>
      <dgm:t>
        <a:bodyPr/>
        <a:lstStyle/>
        <a:p>
          <a:r>
            <a:rPr lang="en-US" sz="1600" dirty="0"/>
            <a:t>Get the Contextual Embeddings Using a list of occupations and pronouns and embeddings get the cosine similarity</a:t>
          </a:r>
        </a:p>
      </dgm:t>
    </dgm:pt>
    <dgm:pt modelId="{87728C88-E910-438D-A9E9-84A51AC51303}" type="parTrans" cxnId="{5D9623B6-8F55-4B39-8FEB-2B5B11F0DCE5}">
      <dgm:prSet/>
      <dgm:spPr/>
      <dgm:t>
        <a:bodyPr/>
        <a:lstStyle/>
        <a:p>
          <a:endParaRPr lang="en-US"/>
        </a:p>
      </dgm:t>
    </dgm:pt>
    <dgm:pt modelId="{43F01112-B075-46FD-A762-F47A4E754FC3}" type="sibTrans" cxnId="{5D9623B6-8F55-4B39-8FEB-2B5B11F0DCE5}">
      <dgm:prSet/>
      <dgm:spPr/>
      <dgm:t>
        <a:bodyPr/>
        <a:lstStyle/>
        <a:p>
          <a:endParaRPr lang="en-US"/>
        </a:p>
      </dgm:t>
    </dgm:pt>
    <dgm:pt modelId="{54F876B8-FA99-4233-BA97-89BAADD1D896}">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b="0" u="none" dirty="0"/>
            <a:t>Generate multivariate linear regression equation </a:t>
          </a:r>
          <a:endParaRPr lang="en-US" sz="1600" dirty="0"/>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265E3F52-1B93-4FC2-A58E-14BDAABB5E85}">
      <dgm:prSet phldrT="[Text]"/>
      <dgm:spPr/>
      <dgm:t>
        <a:bodyPr/>
        <a:lstStyle/>
        <a:p>
          <a:r>
            <a:rPr lang="en-US" dirty="0"/>
            <a:t>Apply the methodology to other Models.</a:t>
          </a:r>
        </a:p>
      </dgm:t>
    </dgm:pt>
    <dgm:pt modelId="{A219456B-58C5-43CB-9B37-D0CCCBE60B84}" type="parTrans" cxnId="{2FCAC4C0-8B14-4EBB-BF73-CC038243FDB8}">
      <dgm:prSet/>
      <dgm:spPr/>
      <dgm:t>
        <a:bodyPr/>
        <a:lstStyle/>
        <a:p>
          <a:endParaRPr lang="en-US"/>
        </a:p>
      </dgm:t>
    </dgm:pt>
    <dgm:pt modelId="{D4449353-0AB6-4CC6-B386-5DA5CCF35EBF}" type="sibTrans" cxnId="{2FCAC4C0-8B14-4EBB-BF73-CC038243FDB8}">
      <dgm:prSet/>
      <dgm:spPr/>
      <dgm:t>
        <a:bodyPr/>
        <a:lstStyle/>
        <a:p>
          <a:endParaRPr lang="en-US"/>
        </a:p>
      </dgm:t>
    </dgm:pt>
    <dgm:pt modelId="{19651F3C-47AC-4C6B-83A0-270748FEA058}">
      <dgm:prSet custT="1"/>
      <dgm:spPr/>
      <dgm:t>
        <a:bodyPr/>
        <a:lstStyle/>
        <a:p>
          <a:r>
            <a:rPr lang="en-US" sz="1800" dirty="0"/>
            <a:t>Preprocess the sentences for use with word embeddings</a:t>
          </a:r>
        </a:p>
      </dgm:t>
    </dgm:pt>
    <dgm:pt modelId="{978D150F-EFB5-4BCD-BCB0-CC6EA8581299}" type="parTrans" cxnId="{FFDF8BE8-4779-4049-9D67-270CDE9FFCED}">
      <dgm:prSet/>
      <dgm:spPr/>
      <dgm:t>
        <a:bodyPr/>
        <a:lstStyle/>
        <a:p>
          <a:endParaRPr lang="en-US"/>
        </a:p>
      </dgm:t>
    </dgm:pt>
    <dgm:pt modelId="{44551D2A-5E72-46D3-8304-C7592B9FAA1C}" type="sibTrans" cxnId="{FFDF8BE8-4779-4049-9D67-270CDE9FFCED}">
      <dgm:prSet/>
      <dgm:spPr/>
      <dgm:t>
        <a:bodyPr/>
        <a:lstStyle/>
        <a:p>
          <a:endParaRPr lang="en-US"/>
        </a:p>
      </dgm:t>
    </dgm:pt>
    <dgm:pt modelId="{160E508D-0D0C-42C3-A3B0-468255BCC3CD}">
      <dgm:prSet/>
      <dgm:spPr/>
      <dgm:t>
        <a:bodyPr/>
        <a:lstStyle/>
        <a:p>
          <a:r>
            <a:rPr lang="en-US" dirty="0"/>
            <a:t>Perform multivariate linear regression analysis.</a:t>
          </a:r>
        </a:p>
      </dgm:t>
    </dgm:pt>
    <dgm:pt modelId="{5233DFA2-3E79-4CB2-95CC-E9C18F4C1FE4}" type="parTrans" cxnId="{98AF9C51-1CBE-4CB6-B246-8B64FB2864BD}">
      <dgm:prSet/>
      <dgm:spPr/>
      <dgm:t>
        <a:bodyPr/>
        <a:lstStyle/>
        <a:p>
          <a:endParaRPr lang="en-US"/>
        </a:p>
      </dgm:t>
    </dgm:pt>
    <dgm:pt modelId="{DAAEDBDB-CED1-4B24-994F-5CB30F5DF6C0}" type="sibTrans" cxnId="{98AF9C51-1CBE-4CB6-B246-8B64FB2864BD}">
      <dgm:prSet/>
      <dgm:spPr/>
      <dgm:t>
        <a:bodyPr/>
        <a:lstStyle/>
        <a:p>
          <a:endParaRPr lang="en-US"/>
        </a:p>
      </dgm:t>
    </dgm:pt>
    <dgm:pt modelId="{6B5627A8-DB44-4745-863D-61435E3B5C08}">
      <dgm:prSet/>
      <dgm:spPr/>
      <dgm:t>
        <a:bodyPr/>
        <a:lstStyle/>
        <a:p>
          <a:r>
            <a:rPr lang="en-US" dirty="0"/>
            <a:t>Identify and quantify the relationships between these factors and potential bias in contextual embeddings.</a:t>
          </a:r>
        </a:p>
      </dgm:t>
    </dgm:pt>
    <dgm:pt modelId="{7D204CA1-9A58-4927-A914-B9EDABF78094}" type="parTrans" cxnId="{B820A87C-BEE0-4D80-8905-7CE064C7F4CB}">
      <dgm:prSet/>
      <dgm:spPr/>
      <dgm:t>
        <a:bodyPr/>
        <a:lstStyle/>
        <a:p>
          <a:endParaRPr lang="en-US"/>
        </a:p>
      </dgm:t>
    </dgm:pt>
    <dgm:pt modelId="{3C2A3265-26D5-443B-8F98-77F3DDC6B633}" type="sibTrans" cxnId="{B820A87C-BEE0-4D80-8905-7CE064C7F4CB}">
      <dgm:prSet/>
      <dgm:spPr/>
      <dgm:t>
        <a:bodyPr/>
        <a:lstStyle/>
        <a:p>
          <a:endParaRPr lang="en-US"/>
        </a:p>
      </dgm:t>
    </dgm:pt>
    <dgm:pt modelId="{F429F440-D289-4C82-9A05-A7D148977DD9}">
      <dgm:prSet>
        <dgm:style>
          <a:lnRef idx="2">
            <a:schemeClr val="accent1"/>
          </a:lnRef>
          <a:fillRef idx="1">
            <a:schemeClr val="lt1"/>
          </a:fillRef>
          <a:effectRef idx="0">
            <a:schemeClr val="accent1"/>
          </a:effectRef>
          <a:fontRef idx="minor">
            <a:schemeClr val="dk1"/>
          </a:fontRef>
        </dgm:style>
      </dgm:prSet>
      <dgm:spPr/>
      <dgm:t>
        <a:bodyPr/>
        <a:lstStyle/>
        <a:p>
          <a:r>
            <a:rPr lang="en-US" dirty="0"/>
            <a:t>Create a Library containing the measurement</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FD7FAC75-5B96-4631-9E8A-8A6473AA310F}">
      <dgm:prSet phldrT="[Text]" custT="1"/>
      <dgm:spPr/>
      <dgm:t>
        <a:bodyPr/>
        <a:lstStyle/>
        <a:p>
          <a:r>
            <a:rPr lang="en-US" sz="1600" dirty="0"/>
            <a:t> Get the Cosine Similarity values using pronouns and occupations</a:t>
          </a:r>
        </a:p>
      </dgm:t>
    </dgm:pt>
    <dgm:pt modelId="{7C676650-3FD5-4AB3-A87A-4F33698A8E7C}" type="parTrans" cxnId="{C6B6F9F4-E7B2-4E2E-AAB3-1C2C5A2664F7}">
      <dgm:prSet/>
      <dgm:spPr/>
      <dgm:t>
        <a:bodyPr/>
        <a:lstStyle/>
        <a:p>
          <a:endParaRPr lang="en-US"/>
        </a:p>
      </dgm:t>
    </dgm:pt>
    <dgm:pt modelId="{E461B95E-0E0C-43C9-9C63-070AAC0F0756}" type="sibTrans" cxnId="{C6B6F9F4-E7B2-4E2E-AAB3-1C2C5A2664F7}">
      <dgm:prSet/>
      <dgm:spPr/>
      <dgm:t>
        <a:bodyPr/>
        <a:lstStyle/>
        <a:p>
          <a:endParaRPr lang="en-US"/>
        </a:p>
      </dgm:t>
    </dgm:pt>
    <dgm:pt modelId="{2F9E0861-A55B-4163-8AA4-437CD8D50979}">
      <dgm:prSet phldrT="[Text]" custT="1"/>
      <dgm:spPr/>
      <dgm:t>
        <a:bodyPr/>
        <a:lstStyle/>
        <a:p>
          <a:r>
            <a:rPr lang="en-US" sz="1600" dirty="0"/>
            <a:t>Get PMI values using pronouns and occupations</a:t>
          </a:r>
        </a:p>
      </dgm:t>
    </dgm:pt>
    <dgm:pt modelId="{BFC633F0-5BA1-47B9-8365-D87F273269D1}" type="parTrans" cxnId="{739D213E-9B0C-46B9-9D15-ACC994021E83}">
      <dgm:prSet/>
      <dgm:spPr/>
      <dgm:t>
        <a:bodyPr/>
        <a:lstStyle/>
        <a:p>
          <a:endParaRPr lang="en-US"/>
        </a:p>
      </dgm:t>
    </dgm:pt>
    <dgm:pt modelId="{AE7974AD-6C75-4356-A8A2-60EBF61DD3AA}" type="sibTrans" cxnId="{739D213E-9B0C-46B9-9D15-ACC994021E83}">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1D23BFE1-5B69-4F58-A9D4-39407CD06708}" type="pres">
      <dgm:prSet presAssocID="{1345674E-1FA4-4128-9B91-A9300F7DE354}" presName="composite" presStyleCnt="0"/>
      <dgm:spPr/>
    </dgm:pt>
    <dgm:pt modelId="{EF7F9CF3-CFA6-497D-8D42-1CF4A0AEDB32}" type="pres">
      <dgm:prSet presAssocID="{1345674E-1FA4-4128-9B91-A9300F7DE354}" presName="parTx" presStyleLbl="node1" presStyleIdx="0" presStyleCnt="4" custLinFactNeighborX="-7" custLinFactNeighborY="-1450">
        <dgm:presLayoutVars>
          <dgm:chMax val="0"/>
          <dgm:chPref val="0"/>
          <dgm:bulletEnabled val="1"/>
        </dgm:presLayoutVars>
      </dgm:prSet>
      <dgm:spPr/>
    </dgm:pt>
    <dgm:pt modelId="{19E4356B-67D4-4949-8E58-19096E7D2404}" type="pres">
      <dgm:prSet presAssocID="{1345674E-1FA4-4128-9B91-A9300F7DE354}" presName="desTx" presStyleLbl="revTx" presStyleIdx="0" presStyleCnt="3">
        <dgm:presLayoutVars>
          <dgm:bulletEnabled val="1"/>
        </dgm:presLayoutVars>
      </dgm:prSet>
      <dgm:spPr/>
    </dgm:pt>
    <dgm:pt modelId="{B5007AF3-8841-4744-AD1E-2CFCFC69A83E}" type="pres">
      <dgm:prSet presAssocID="{5EF964AB-8450-4D0D-A874-754106BD16D3}" presName="space" presStyleCnt="0"/>
      <dgm:spPr/>
    </dgm:pt>
    <dgm:pt modelId="{CEDC4EEC-D4B9-4C6C-91B4-A1FEE99C81AC}" type="pres">
      <dgm:prSet presAssocID="{C34FA6DB-C5E2-4E1F-BF18-11D599793A82}" presName="composite" presStyleCnt="0"/>
      <dgm:spPr/>
    </dgm:pt>
    <dgm:pt modelId="{B0BC3471-D5CB-40A0-A885-D0952CC5DBCC}" type="pres">
      <dgm:prSet presAssocID="{C34FA6DB-C5E2-4E1F-BF18-11D599793A82}" presName="parTx" presStyleLbl="node1" presStyleIdx="1" presStyleCnt="4">
        <dgm:presLayoutVars>
          <dgm:chMax val="0"/>
          <dgm:chPref val="0"/>
          <dgm:bulletEnabled val="1"/>
        </dgm:presLayoutVars>
      </dgm:prSet>
      <dgm:spPr/>
    </dgm:pt>
    <dgm:pt modelId="{08C45126-A888-443E-9702-39B26ED82EA4}" type="pres">
      <dgm:prSet presAssocID="{C34FA6DB-C5E2-4E1F-BF18-11D599793A82}" presName="desTx" presStyleLbl="revTx" presStyleIdx="1" presStyleCnt="3">
        <dgm:presLayoutVars>
          <dgm:bulletEnabled val="1"/>
        </dgm:presLayoutVars>
      </dgm:prSet>
      <dgm:spPr/>
    </dgm:pt>
    <dgm:pt modelId="{F1255665-27B9-4D54-8222-99940D266EE3}" type="pres">
      <dgm:prSet presAssocID="{9133680B-B4CC-4199-B1B5-6776A78AE30D}" presName="space" presStyleCnt="0"/>
      <dgm:spPr/>
    </dgm:pt>
    <dgm:pt modelId="{FE5F59F6-4AD4-47F3-A320-0593B8E2776A}" type="pres">
      <dgm:prSet presAssocID="{54F876B8-FA99-4233-BA97-89BAADD1D896}" presName="composite" presStyleCnt="0"/>
      <dgm:spPr/>
    </dgm:pt>
    <dgm:pt modelId="{6B450A9C-7D94-4D5D-AC41-932AA9F3F8F2}" type="pres">
      <dgm:prSet presAssocID="{54F876B8-FA99-4233-BA97-89BAADD1D896}" presName="parTx" presStyleLbl="node1" presStyleIdx="2" presStyleCnt="4">
        <dgm:presLayoutVars>
          <dgm:chMax val="0"/>
          <dgm:chPref val="0"/>
          <dgm:bulletEnabled val="1"/>
        </dgm:presLayoutVars>
      </dgm:prSet>
      <dgm:spPr/>
    </dgm:pt>
    <dgm:pt modelId="{0CE561E3-453B-4730-8445-45486BAA947D}" type="pres">
      <dgm:prSet presAssocID="{54F876B8-FA99-4233-BA97-89BAADD1D896}" presName="desTx" presStyleLbl="revTx" presStyleIdx="2" presStyleCnt="3">
        <dgm:presLayoutVars>
          <dgm:bulletEnabled val="1"/>
        </dgm:presLayoutVars>
      </dgm:prSet>
      <dgm:spPr/>
    </dgm:pt>
    <dgm:pt modelId="{59687DC9-5B0E-46E3-9D54-60DFCFFF0556}" type="pres">
      <dgm:prSet presAssocID="{B89C9A20-BB22-4664-8B5B-5CB0DDC037CA}" presName="space" presStyleCnt="0"/>
      <dgm:spPr/>
    </dgm:pt>
    <dgm:pt modelId="{0355915D-535C-4B9C-B916-5B6BBF0549A9}" type="pres">
      <dgm:prSet presAssocID="{F429F440-D289-4C82-9A05-A7D148977DD9}" presName="composite" presStyleCnt="0"/>
      <dgm:spPr/>
    </dgm:pt>
    <dgm:pt modelId="{29B9E40B-DE6B-4BE0-8D2C-725BF922A31E}" type="pres">
      <dgm:prSet presAssocID="{F429F440-D289-4C82-9A05-A7D148977DD9}" presName="parTx" presStyleLbl="node1" presStyleIdx="3" presStyleCnt="4">
        <dgm:presLayoutVars>
          <dgm:chMax val="0"/>
          <dgm:chPref val="0"/>
          <dgm:bulletEnabled val="1"/>
        </dgm:presLayoutVars>
      </dgm:prSet>
      <dgm:spPr/>
    </dgm:pt>
    <dgm:pt modelId="{595E0939-090C-4576-9409-99E6AE08A806}" type="pres">
      <dgm:prSet presAssocID="{F429F440-D289-4C82-9A05-A7D148977DD9}" presName="desTx" presStyleLbl="revTx" presStyleIdx="2" presStyleCnt="3">
        <dgm:presLayoutVars>
          <dgm:bulletEnabled val="1"/>
        </dgm:presLayoutVars>
      </dgm:prSet>
      <dgm:spPr/>
    </dgm:pt>
  </dgm:ptLst>
  <dgm:cxnLst>
    <dgm:cxn modelId="{C26BF301-0A29-4BFC-B1F1-F87AB79BF66D}" type="presOf" srcId="{1345674E-1FA4-4128-9B91-A9300F7DE354}" destId="{EF7F9CF3-CFA6-497D-8D42-1CF4A0AEDB32}" srcOrd="0" destOrd="0" presId="urn:microsoft.com/office/officeart/2005/8/layout/chevron1"/>
    <dgm:cxn modelId="{565CCF09-715D-461A-A1E3-A053E1FFA9C0}" type="presOf" srcId="{F429F440-D289-4C82-9A05-A7D148977DD9}" destId="{29B9E40B-DE6B-4BE0-8D2C-725BF922A31E}" srcOrd="0" destOrd="0" presId="urn:microsoft.com/office/officeart/2005/8/layout/chevron1"/>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20FEBA12-1AC9-444C-9D90-E5A13F86E5C3}" type="presOf" srcId="{FD7FAC75-5B96-4631-9E8A-8A6473AA310F}" destId="{08C45126-A888-443E-9702-39B26ED82EA4}" srcOrd="0" destOrd="1" presId="urn:microsoft.com/office/officeart/2005/8/layout/chevron1"/>
    <dgm:cxn modelId="{CC0C7F27-FAB8-4902-BE45-93F5A2A58F0F}" type="presOf" srcId="{2F9E0861-A55B-4163-8AA4-437CD8D50979}" destId="{08C45126-A888-443E-9702-39B26ED82EA4}" srcOrd="0" destOrd="2" presId="urn:microsoft.com/office/officeart/2005/8/layout/chevron1"/>
    <dgm:cxn modelId="{1F307928-F19A-4511-AE00-329424FEA963}" type="presOf" srcId="{C34FA6DB-C5E2-4E1F-BF18-11D599793A82}" destId="{B0BC3471-D5CB-40A0-A885-D0952CC5DBCC}" srcOrd="0" destOrd="0" presId="urn:microsoft.com/office/officeart/2005/8/layout/chevron1"/>
    <dgm:cxn modelId="{739D213E-9B0C-46B9-9D15-ACC994021E83}" srcId="{C34FA6DB-C5E2-4E1F-BF18-11D599793A82}" destId="{2F9E0861-A55B-4163-8AA4-437CD8D50979}" srcOrd="2" destOrd="0" parTransId="{BFC633F0-5BA1-47B9-8365-D87F273269D1}" sibTransId="{AE7974AD-6C75-4356-A8A2-60EBF61DD3AA}"/>
    <dgm:cxn modelId="{E5788242-D110-43EB-91A5-070CD4A62B39}" type="presOf" srcId="{794638B2-9540-43AB-B021-27216AD69FEF}" destId="{C740BCB3-715B-4BDA-B317-FF53A6E0035D}" srcOrd="0" destOrd="0" presId="urn:microsoft.com/office/officeart/2005/8/layout/chevron1"/>
    <dgm:cxn modelId="{98AF9C51-1CBE-4CB6-B246-8B64FB2864BD}" srcId="{54F876B8-FA99-4233-BA97-89BAADD1D896}" destId="{160E508D-0D0C-42C3-A3B0-468255BCC3CD}" srcOrd="1" destOrd="0" parTransId="{5233DFA2-3E79-4CB2-95CC-E9C18F4C1FE4}" sibTransId="{DAAEDBDB-CED1-4B24-994F-5CB30F5DF6C0}"/>
    <dgm:cxn modelId="{B820A87C-BEE0-4D80-8905-7CE064C7F4CB}" srcId="{54F876B8-FA99-4233-BA97-89BAADD1D896}" destId="{6B5627A8-DB44-4745-863D-61435E3B5C08}" srcOrd="2" destOrd="0" parTransId="{7D204CA1-9A58-4927-A914-B9EDABF78094}" sibTransId="{3C2A3265-26D5-443B-8F98-77F3DDC6B633}"/>
    <dgm:cxn modelId="{771B128F-6B4F-4EE1-BBA3-17E69D0AA967}" srcId="{794638B2-9540-43AB-B021-27216AD69FEF}" destId="{F429F440-D289-4C82-9A05-A7D148977DD9}" srcOrd="3" destOrd="0" parTransId="{DEDB23F7-D03D-44AA-8A33-A55272642E08}" sibTransId="{29F3EB35-E475-4DA5-B240-20E9481C2C06}"/>
    <dgm:cxn modelId="{D55F1E8F-3C86-42D5-B426-F2CAFDE38474}" type="presOf" srcId="{54F876B8-FA99-4233-BA97-89BAADD1D896}" destId="{6B450A9C-7D94-4D5D-AC41-932AA9F3F8F2}" srcOrd="0" destOrd="0" presId="urn:microsoft.com/office/officeart/2005/8/layout/chevron1"/>
    <dgm:cxn modelId="{8DBC7396-2475-4F98-B09C-55DC220C418F}" type="presOf" srcId="{19651F3C-47AC-4C6B-83A0-270748FEA058}" destId="{19E4356B-67D4-4949-8E58-19096E7D2404}" srcOrd="0" destOrd="1" presId="urn:microsoft.com/office/officeart/2005/8/layout/chevron1"/>
    <dgm:cxn modelId="{B86AC69C-CE06-4FD1-A2CC-07D93E5D15A0}" srcId="{794638B2-9540-43AB-B021-27216AD69FEF}" destId="{1345674E-1FA4-4128-9B91-A9300F7DE354}" srcOrd="0" destOrd="0" parTransId="{08161E15-EE8A-4D0C-A190-C3A2B458518B}" sibTransId="{5EF964AB-8450-4D0D-A874-754106BD16D3}"/>
    <dgm:cxn modelId="{C3FC7FB1-E7DC-442B-AA78-E49E124308BC}" type="presOf" srcId="{265E3F52-1B93-4FC2-A58E-14BDAABB5E85}" destId="{0CE561E3-453B-4730-8445-45486BAA947D}" srcOrd="0" destOrd="0" presId="urn:microsoft.com/office/officeart/2005/8/layout/chevron1"/>
    <dgm:cxn modelId="{5D9623B6-8F55-4B39-8FEB-2B5B11F0DCE5}" srcId="{C34FA6DB-C5E2-4E1F-BF18-11D599793A82}" destId="{7980AB31-E245-4A03-A80A-1C56C7534A3A}" srcOrd="0" destOrd="0" parTransId="{87728C88-E910-438D-A9E9-84A51AC51303}" sibTransId="{43F01112-B075-46FD-A762-F47A4E754FC3}"/>
    <dgm:cxn modelId="{680F34BE-C991-40F5-AB46-990E81FCA29E}" type="presOf" srcId="{7980AB31-E245-4A03-A80A-1C56C7534A3A}" destId="{08C45126-A888-443E-9702-39B26ED82EA4}" srcOrd="0" destOrd="0" presId="urn:microsoft.com/office/officeart/2005/8/layout/chevron1"/>
    <dgm:cxn modelId="{5308DFBE-F897-4AE7-8B30-2E609AB844A2}" type="presOf" srcId="{A35C5C88-1FBA-4F3D-AC8F-D17B3C3DAE54}" destId="{19E4356B-67D4-4949-8E58-19096E7D2404}" srcOrd="0" destOrd="0" presId="urn:microsoft.com/office/officeart/2005/8/layout/chevron1"/>
    <dgm:cxn modelId="{2FCAC4C0-8B14-4EBB-BF73-CC038243FDB8}" srcId="{54F876B8-FA99-4233-BA97-89BAADD1D896}" destId="{265E3F52-1B93-4FC2-A58E-14BDAABB5E85}" srcOrd="0" destOrd="0" parTransId="{A219456B-58C5-43CB-9B37-D0CCCBE60B84}" sibTransId="{D4449353-0AB6-4CC6-B386-5DA5CCF35EBF}"/>
    <dgm:cxn modelId="{18A845DB-03C2-47DC-9637-4E585A70F04C}" type="presOf" srcId="{6B5627A8-DB44-4745-863D-61435E3B5C08}" destId="{0CE561E3-453B-4730-8445-45486BAA947D}" srcOrd="0" destOrd="2" presId="urn:microsoft.com/office/officeart/2005/8/layout/chevron1"/>
    <dgm:cxn modelId="{FFDF8BE8-4779-4049-9D67-270CDE9FFCED}" srcId="{1345674E-1FA4-4128-9B91-A9300F7DE354}" destId="{19651F3C-47AC-4C6B-83A0-270748FEA058}" srcOrd="1" destOrd="0" parTransId="{978D150F-EFB5-4BCD-BCB0-CC6EA8581299}" sibTransId="{44551D2A-5E72-46D3-8304-C7592B9FAA1C}"/>
    <dgm:cxn modelId="{724ED1EF-CCAA-4C84-8D7B-9C78C6DED5AA}" srcId="{1345674E-1FA4-4128-9B91-A9300F7DE354}" destId="{A35C5C88-1FBA-4F3D-AC8F-D17B3C3DAE54}" srcOrd="0" destOrd="0" parTransId="{965232D0-B550-41F4-91CA-6E731AB147EA}" sibTransId="{426A362F-8BC2-4E09-8AA7-1BA7E2C802ED}"/>
    <dgm:cxn modelId="{15A2ACF0-1208-4EB2-B38A-CA41DEE1DAC1}" type="presOf" srcId="{160E508D-0D0C-42C3-A3B0-468255BCC3CD}" destId="{0CE561E3-453B-4730-8445-45486BAA947D}" srcOrd="0" destOrd="1" presId="urn:microsoft.com/office/officeart/2005/8/layout/chevron1"/>
    <dgm:cxn modelId="{C6B6F9F4-E7B2-4E2E-AAB3-1C2C5A2664F7}" srcId="{C34FA6DB-C5E2-4E1F-BF18-11D599793A82}" destId="{FD7FAC75-5B96-4631-9E8A-8A6473AA310F}" srcOrd="1" destOrd="0" parTransId="{7C676650-3FD5-4AB3-A87A-4F33698A8E7C}" sibTransId="{E461B95E-0E0C-43C9-9C63-070AAC0F0756}"/>
    <dgm:cxn modelId="{6A942F1A-F63D-4A77-BDCB-DB175738F116}" type="presParOf" srcId="{C740BCB3-715B-4BDA-B317-FF53A6E0035D}" destId="{1D23BFE1-5B69-4F58-A9D4-39407CD06708}" srcOrd="0" destOrd="0" presId="urn:microsoft.com/office/officeart/2005/8/layout/chevron1"/>
    <dgm:cxn modelId="{6C1AB8B2-6774-4E89-B48A-232411E77793}" type="presParOf" srcId="{1D23BFE1-5B69-4F58-A9D4-39407CD06708}" destId="{EF7F9CF3-CFA6-497D-8D42-1CF4A0AEDB32}" srcOrd="0" destOrd="0" presId="urn:microsoft.com/office/officeart/2005/8/layout/chevron1"/>
    <dgm:cxn modelId="{3CFF3FA6-9F02-4AE9-BD1C-8F3626FAD7E8}" type="presParOf" srcId="{1D23BFE1-5B69-4F58-A9D4-39407CD06708}" destId="{19E4356B-67D4-4949-8E58-19096E7D2404}" srcOrd="1" destOrd="0" presId="urn:microsoft.com/office/officeart/2005/8/layout/chevron1"/>
    <dgm:cxn modelId="{71358F3C-AD97-4C92-8E46-0FAF4EFD1860}" type="presParOf" srcId="{C740BCB3-715B-4BDA-B317-FF53A6E0035D}" destId="{B5007AF3-8841-4744-AD1E-2CFCFC69A83E}" srcOrd="1" destOrd="0" presId="urn:microsoft.com/office/officeart/2005/8/layout/chevron1"/>
    <dgm:cxn modelId="{01FA59C1-D27A-4C5F-9B6E-6F52026351B3}" type="presParOf" srcId="{C740BCB3-715B-4BDA-B317-FF53A6E0035D}" destId="{CEDC4EEC-D4B9-4C6C-91B4-A1FEE99C81AC}" srcOrd="2" destOrd="0" presId="urn:microsoft.com/office/officeart/2005/8/layout/chevron1"/>
    <dgm:cxn modelId="{89B8E52D-E8E7-4B24-AF9F-0B7B5C1E397B}" type="presParOf" srcId="{CEDC4EEC-D4B9-4C6C-91B4-A1FEE99C81AC}" destId="{B0BC3471-D5CB-40A0-A885-D0952CC5DBCC}" srcOrd="0" destOrd="0" presId="urn:microsoft.com/office/officeart/2005/8/layout/chevron1"/>
    <dgm:cxn modelId="{6DB015BE-366B-4FDB-B975-78FFCE8C7761}" type="presParOf" srcId="{CEDC4EEC-D4B9-4C6C-91B4-A1FEE99C81AC}" destId="{08C45126-A888-443E-9702-39B26ED82EA4}" srcOrd="1" destOrd="0" presId="urn:microsoft.com/office/officeart/2005/8/layout/chevron1"/>
    <dgm:cxn modelId="{5123C810-910D-419D-A23B-BCAF4CF3BE7E}" type="presParOf" srcId="{C740BCB3-715B-4BDA-B317-FF53A6E0035D}" destId="{F1255665-27B9-4D54-8222-99940D266EE3}" srcOrd="3" destOrd="0" presId="urn:microsoft.com/office/officeart/2005/8/layout/chevron1"/>
    <dgm:cxn modelId="{CF688EBF-9175-458F-9A98-0127E4460EAC}" type="presParOf" srcId="{C740BCB3-715B-4BDA-B317-FF53A6E0035D}" destId="{FE5F59F6-4AD4-47F3-A320-0593B8E2776A}" srcOrd="4" destOrd="0" presId="urn:microsoft.com/office/officeart/2005/8/layout/chevron1"/>
    <dgm:cxn modelId="{E8187D7D-6FF9-4C28-810B-176E82CD803C}" type="presParOf" srcId="{FE5F59F6-4AD4-47F3-A320-0593B8E2776A}" destId="{6B450A9C-7D94-4D5D-AC41-932AA9F3F8F2}" srcOrd="0" destOrd="0" presId="urn:microsoft.com/office/officeart/2005/8/layout/chevron1"/>
    <dgm:cxn modelId="{4AA96ECC-59CC-4CB1-9696-B69C1157E411}" type="presParOf" srcId="{FE5F59F6-4AD4-47F3-A320-0593B8E2776A}" destId="{0CE561E3-453B-4730-8445-45486BAA947D}" srcOrd="1" destOrd="0" presId="urn:microsoft.com/office/officeart/2005/8/layout/chevron1"/>
    <dgm:cxn modelId="{99E6CAF4-2284-48DA-8667-06428F758186}" type="presParOf" srcId="{C740BCB3-715B-4BDA-B317-FF53A6E0035D}" destId="{59687DC9-5B0E-46E3-9D54-60DFCFFF0556}" srcOrd="5" destOrd="0" presId="urn:microsoft.com/office/officeart/2005/8/layout/chevron1"/>
    <dgm:cxn modelId="{540DFC3E-A625-4C5C-8259-69645E6421A3}" type="presParOf" srcId="{C740BCB3-715B-4BDA-B317-FF53A6E0035D}" destId="{0355915D-535C-4B9C-B916-5B6BBF0549A9}" srcOrd="6" destOrd="0" presId="urn:microsoft.com/office/officeart/2005/8/layout/chevron1"/>
    <dgm:cxn modelId="{ACCB9E2C-46C3-484A-9C96-25DE5C8ED1CD}" type="presParOf" srcId="{0355915D-535C-4B9C-B916-5B6BBF0549A9}" destId="{29B9E40B-DE6B-4BE0-8D2C-725BF922A31E}" srcOrd="0" destOrd="0" presId="urn:microsoft.com/office/officeart/2005/8/layout/chevron1"/>
    <dgm:cxn modelId="{E78E1F42-99E1-471F-B955-668F2E090F84}" type="presParOf" srcId="{0355915D-535C-4B9C-B916-5B6BBF0549A9}" destId="{595E0939-090C-4576-9409-99E6AE08A806}"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US" sz="1600" dirty="0">
              <a:solidFill>
                <a:schemeClr val="tx1"/>
              </a:solidFill>
            </a:rPr>
            <a:t> Data Pre-processing .</a:t>
          </a:r>
        </a:p>
        <a:p>
          <a:r>
            <a:rPr lang="en-US" sz="2000" b="1" dirty="0">
              <a:solidFill>
                <a:srgbClr val="FF0000"/>
              </a:solidFill>
            </a:rPr>
            <a:t>100%</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C34FA6DB-C5E2-4E1F-BF18-11D599793A82}">
      <dgm:prSet phldrT="[Tex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pPr algn="ctr"/>
          <a:r>
            <a:rPr lang="en-US" sz="1600" dirty="0">
              <a:solidFill>
                <a:schemeClr val="tx1"/>
              </a:solidFill>
            </a:rPr>
            <a:t>Analyzing the Features used for the metric Creation.</a:t>
          </a:r>
        </a:p>
        <a:p>
          <a:pPr algn="ctr"/>
          <a:r>
            <a:rPr lang="en-US" sz="2000" b="1" dirty="0">
              <a:solidFill>
                <a:srgbClr val="FF0000"/>
              </a:solidFill>
            </a:rPr>
            <a:t>100%</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54F876B8-FA99-4233-BA97-89BAADD1D896}">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0" u="none" dirty="0">
              <a:solidFill>
                <a:schemeClr val="tx1"/>
              </a:solidFill>
            </a:rPr>
            <a:t>Generate multivariate linear regression equation </a:t>
          </a:r>
        </a:p>
        <a:p>
          <a:r>
            <a:rPr lang="en-US" sz="2000" b="1" u="none" dirty="0">
              <a:solidFill>
                <a:srgbClr val="FF0000"/>
              </a:solidFill>
            </a:rPr>
            <a:t>25%</a:t>
          </a:r>
          <a:endParaRPr lang="en-US" sz="2000" b="1" dirty="0">
            <a:solidFill>
              <a:srgbClr val="FF0000"/>
            </a:solidFill>
          </a:endParaRPr>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F429F440-D289-4C82-9A05-A7D148977DD9}">
      <dgm:prSet>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dirty="0">
              <a:solidFill>
                <a:schemeClr val="tx1"/>
              </a:solidFill>
            </a:rPr>
            <a:t>Create a Library containing the measurement</a:t>
          </a:r>
        </a:p>
        <a:p>
          <a:r>
            <a:rPr lang="en-US" b="1" dirty="0">
              <a:solidFill>
                <a:srgbClr val="FF0000"/>
              </a:solidFill>
            </a:rPr>
            <a:t>0%</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06819BD4-A1BB-4C2F-9C10-1E1943C69A1C}" type="pres">
      <dgm:prSet presAssocID="{1345674E-1FA4-4128-9B91-A9300F7DE354}" presName="parTxOnly" presStyleLbl="node1" presStyleIdx="0" presStyleCnt="4" custScaleX="130419" custScaleY="183754">
        <dgm:presLayoutVars>
          <dgm:chMax val="0"/>
          <dgm:chPref val="0"/>
          <dgm:bulletEnabled val="1"/>
        </dgm:presLayoutVars>
      </dgm:prSet>
      <dgm:spPr/>
    </dgm:pt>
    <dgm:pt modelId="{61B17B66-536C-4140-BC2C-D2B96CCB6966}" type="pres">
      <dgm:prSet presAssocID="{5EF964AB-8450-4D0D-A874-754106BD16D3}" presName="parTxOnlySpace" presStyleCnt="0"/>
      <dgm:spPr/>
    </dgm:pt>
    <dgm:pt modelId="{F2A9C5BD-7002-4C33-AAB2-DFF5E6A36E2B}" type="pres">
      <dgm:prSet presAssocID="{C34FA6DB-C5E2-4E1F-BF18-11D599793A82}" presName="parTxOnly" presStyleLbl="node1" presStyleIdx="1" presStyleCnt="4" custScaleX="133792" custScaleY="179001">
        <dgm:presLayoutVars>
          <dgm:chMax val="0"/>
          <dgm:chPref val="0"/>
          <dgm:bulletEnabled val="1"/>
        </dgm:presLayoutVars>
      </dgm:prSet>
      <dgm:spPr/>
    </dgm:pt>
    <dgm:pt modelId="{8D2B4F50-DFB3-49E3-BF0A-C78F27BC8F25}" type="pres">
      <dgm:prSet presAssocID="{9133680B-B4CC-4199-B1B5-6776A78AE30D}" presName="parTxOnlySpace" presStyleCnt="0"/>
      <dgm:spPr/>
    </dgm:pt>
    <dgm:pt modelId="{457EBA05-5D90-45A9-BCFB-07808813338D}" type="pres">
      <dgm:prSet presAssocID="{54F876B8-FA99-4233-BA97-89BAADD1D896}" presName="parTxOnly" presStyleLbl="node1" presStyleIdx="2" presStyleCnt="4" custScaleX="116784" custScaleY="184561">
        <dgm:presLayoutVars>
          <dgm:chMax val="0"/>
          <dgm:chPref val="0"/>
          <dgm:bulletEnabled val="1"/>
        </dgm:presLayoutVars>
      </dgm:prSet>
      <dgm:spPr/>
    </dgm:pt>
    <dgm:pt modelId="{9F4DEF80-B89A-4D86-82C3-734966CD636F}" type="pres">
      <dgm:prSet presAssocID="{B89C9A20-BB22-4664-8B5B-5CB0DDC037CA}" presName="parTxOnlySpace" presStyleCnt="0"/>
      <dgm:spPr/>
    </dgm:pt>
    <dgm:pt modelId="{3E3BDBED-B3B0-4D07-85F3-F13F2FE958BD}" type="pres">
      <dgm:prSet presAssocID="{F429F440-D289-4C82-9A05-A7D148977DD9}" presName="parTxOnly" presStyleLbl="node1" presStyleIdx="3" presStyleCnt="4" custScaleX="108540" custScaleY="116266">
        <dgm:presLayoutVars>
          <dgm:chMax val="0"/>
          <dgm:chPref val="0"/>
          <dgm:bulletEnabled val="1"/>
        </dgm:presLayoutVars>
      </dgm:prSet>
      <dgm:spPr/>
    </dgm:pt>
  </dgm:ptLst>
  <dgm:cxnLst>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B0D1113-9445-4FFD-905E-531DE2B016D8}" type="presOf" srcId="{F429F440-D289-4C82-9A05-A7D148977DD9}" destId="{3E3BDBED-B3B0-4D07-85F3-F13F2FE958BD}" srcOrd="0" destOrd="0" presId="urn:microsoft.com/office/officeart/2005/8/layout/chevron1"/>
    <dgm:cxn modelId="{E5788242-D110-43EB-91A5-070CD4A62B39}" type="presOf" srcId="{794638B2-9540-43AB-B021-27216AD69FEF}" destId="{C740BCB3-715B-4BDA-B317-FF53A6E0035D}" srcOrd="0" destOrd="0" presId="urn:microsoft.com/office/officeart/2005/8/layout/chevron1"/>
    <dgm:cxn modelId="{771B128F-6B4F-4EE1-BBA3-17E69D0AA967}" srcId="{794638B2-9540-43AB-B021-27216AD69FEF}" destId="{F429F440-D289-4C82-9A05-A7D148977DD9}" srcOrd="3" destOrd="0" parTransId="{DEDB23F7-D03D-44AA-8A33-A55272642E08}" sibTransId="{29F3EB35-E475-4DA5-B240-20E9481C2C06}"/>
    <dgm:cxn modelId="{B86AC69C-CE06-4FD1-A2CC-07D93E5D15A0}" srcId="{794638B2-9540-43AB-B021-27216AD69FEF}" destId="{1345674E-1FA4-4128-9B91-A9300F7DE354}" srcOrd="0" destOrd="0" parTransId="{08161E15-EE8A-4D0C-A190-C3A2B458518B}" sibTransId="{5EF964AB-8450-4D0D-A874-754106BD16D3}"/>
    <dgm:cxn modelId="{C44A739E-75EA-45D9-BEB8-1E5206C2141A}" type="presOf" srcId="{1345674E-1FA4-4128-9B91-A9300F7DE354}" destId="{06819BD4-A1BB-4C2F-9C10-1E1943C69A1C}" srcOrd="0" destOrd="0" presId="urn:microsoft.com/office/officeart/2005/8/layout/chevron1"/>
    <dgm:cxn modelId="{44E4E4CA-A54D-4A6F-A607-CD09EC532B26}" type="presOf" srcId="{C34FA6DB-C5E2-4E1F-BF18-11D599793A82}" destId="{F2A9C5BD-7002-4C33-AAB2-DFF5E6A36E2B}" srcOrd="0" destOrd="0" presId="urn:microsoft.com/office/officeart/2005/8/layout/chevron1"/>
    <dgm:cxn modelId="{272FE2D6-12EE-4664-A523-5A05AC60073E}" type="presOf" srcId="{54F876B8-FA99-4233-BA97-89BAADD1D896}" destId="{457EBA05-5D90-45A9-BCFB-07808813338D}" srcOrd="0" destOrd="0" presId="urn:microsoft.com/office/officeart/2005/8/layout/chevron1"/>
    <dgm:cxn modelId="{D22425A3-6E55-4B9C-A253-4571EA14CEE0}" type="presParOf" srcId="{C740BCB3-715B-4BDA-B317-FF53A6E0035D}" destId="{06819BD4-A1BB-4C2F-9C10-1E1943C69A1C}" srcOrd="0" destOrd="0" presId="urn:microsoft.com/office/officeart/2005/8/layout/chevron1"/>
    <dgm:cxn modelId="{A68B37A2-4D1E-40D0-8005-923F57CDC25E}" type="presParOf" srcId="{C740BCB3-715B-4BDA-B317-FF53A6E0035D}" destId="{61B17B66-536C-4140-BC2C-D2B96CCB6966}" srcOrd="1" destOrd="0" presId="urn:microsoft.com/office/officeart/2005/8/layout/chevron1"/>
    <dgm:cxn modelId="{681777A4-E686-47C5-B746-842B68D37E8A}" type="presParOf" srcId="{C740BCB3-715B-4BDA-B317-FF53A6E0035D}" destId="{F2A9C5BD-7002-4C33-AAB2-DFF5E6A36E2B}" srcOrd="2" destOrd="0" presId="urn:microsoft.com/office/officeart/2005/8/layout/chevron1"/>
    <dgm:cxn modelId="{B689A12D-02D9-419F-9038-D7E7E0DAA6C0}" type="presParOf" srcId="{C740BCB3-715B-4BDA-B317-FF53A6E0035D}" destId="{8D2B4F50-DFB3-49E3-BF0A-C78F27BC8F25}" srcOrd="3" destOrd="0" presId="urn:microsoft.com/office/officeart/2005/8/layout/chevron1"/>
    <dgm:cxn modelId="{AD0DD7AD-3491-4C15-91FD-8479C49823BD}" type="presParOf" srcId="{C740BCB3-715B-4BDA-B317-FF53A6E0035D}" destId="{457EBA05-5D90-45A9-BCFB-07808813338D}" srcOrd="4" destOrd="0" presId="urn:microsoft.com/office/officeart/2005/8/layout/chevron1"/>
    <dgm:cxn modelId="{7073D528-01EA-4F67-9675-ADFABA498982}" type="presParOf" srcId="{C740BCB3-715B-4BDA-B317-FF53A6E0035D}" destId="{9F4DEF80-B89A-4D86-82C3-734966CD636F}" srcOrd="5" destOrd="0" presId="urn:microsoft.com/office/officeart/2005/8/layout/chevron1"/>
    <dgm:cxn modelId="{833377CE-8C24-46E2-B06C-3ADE5573690C}" type="presParOf" srcId="{C740BCB3-715B-4BDA-B317-FF53A6E0035D}" destId="{3E3BDBED-B3B0-4D07-85F3-F13F2FE958BD}"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t>Class Imbalance </a:t>
          </a:r>
          <a:endParaRPr lang="en-US" dirty="0"/>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0A7F7366-22CD-4DE5-8A8A-4C8EE9F9B0C4}">
      <dgm:prSet>
        <dgm:style>
          <a:lnRef idx="2">
            <a:schemeClr val="accent3"/>
          </a:lnRef>
          <a:fillRef idx="1">
            <a:schemeClr val="lt1"/>
          </a:fillRef>
          <a:effectRef idx="0">
            <a:schemeClr val="accent3"/>
          </a:effectRef>
          <a:fontRef idx="minor">
            <a:schemeClr val="dk1"/>
          </a:fontRef>
        </dgm:style>
      </dgm:prSet>
      <dgm:spPr/>
      <dgm:t>
        <a:bodyPr/>
        <a:lstStyle/>
        <a:p>
          <a:r>
            <a:rPr lang="en-US" b="0" i="1" u="none" strike="noStrike" baseline="0" dirty="0">
              <a:latin typeface="NimbusRomNo9L-ReguItal"/>
            </a:rPr>
            <a:t>C. </a:t>
          </a:r>
          <a:r>
            <a:rPr lang="en-US" b="0" i="1" u="none" strike="noStrike" baseline="0" dirty="0" err="1">
              <a:latin typeface="NimbusRomNo9L-ReguItal"/>
            </a:rPr>
            <a:t>Sekkat</a:t>
          </a:r>
          <a:r>
            <a:rPr lang="en-US" b="0" i="1" u="none" strike="noStrike" baseline="0" dirty="0">
              <a:latin typeface="NimbusRomNo9L-ReguItal"/>
            </a:rPr>
            <a:t>, F. Leroy, S. </a:t>
          </a:r>
          <a:r>
            <a:rPr lang="en-US" b="0" i="1" u="none" strike="noStrike" baseline="0" dirty="0" err="1">
              <a:latin typeface="NimbusRomNo9L-ReguItal"/>
            </a:rPr>
            <a:t>Mdhaffar</a:t>
          </a:r>
          <a:r>
            <a:rPr lang="en-US" b="0" i="1" u="none" strike="noStrike" baseline="0" dirty="0">
              <a:latin typeface="NimbusRomNo9L-ReguItal"/>
            </a:rPr>
            <a:t> &amp; et al.</a:t>
          </a:r>
          <a:r>
            <a:rPr lang="fr-FR" b="0" i="1" u="none" strike="noStrike" baseline="0" dirty="0">
              <a:latin typeface="NimbusRomNo9L-ReguItal"/>
            </a:rPr>
            <a:t>,</a:t>
          </a:r>
          <a:r>
            <a:rPr lang="en-US" b="1" i="0" u="none" strike="noStrike" baseline="0" dirty="0">
              <a:latin typeface="TimesNewRomanPS-BoldMT"/>
            </a:rPr>
            <a:t> 2024 , “</a:t>
          </a:r>
          <a:r>
            <a:rPr lang="en-US" b="0" i="0" u="none" strike="noStrike" baseline="0" dirty="0">
              <a:latin typeface="NimbusRomNo9L-Medi"/>
            </a:rPr>
            <a:t>Sonos Voice Control Bias Assessment Dataset: A Methodology for Demographic Bias Assessment in Voice Assistants </a:t>
          </a:r>
          <a:r>
            <a:rPr lang="en-US" b="1" i="0" u="none" strike="noStrike" baseline="0" dirty="0">
              <a:latin typeface="TimesNewRomanPS-BoldMT"/>
            </a:rPr>
            <a:t>”.</a:t>
          </a:r>
          <a:endParaRPr lang="en-US" dirty="0"/>
        </a:p>
      </dgm:t>
    </dgm:pt>
    <dgm:pt modelId="{9B1AACAF-61D4-4178-9C8D-4455A4DAC8D2}" type="parTrans" cxnId="{3D5CF68B-5E63-4877-A7B9-A0ED461ED550}">
      <dgm:prSet/>
      <dgm:spPr/>
      <dgm:t>
        <a:bodyPr/>
        <a:lstStyle/>
        <a:p>
          <a:endParaRPr lang="en-US"/>
        </a:p>
      </dgm:t>
    </dgm:pt>
    <dgm:pt modelId="{741A69EA-C4E0-4DC1-AF3B-A88C41C2A24A}" type="sibTrans" cxnId="{3D5CF68B-5E63-4877-A7B9-A0ED461ED550}">
      <dgm:prSet/>
      <dgm:spPr/>
      <dgm:t>
        <a:bodyPr/>
        <a:lstStyle/>
        <a:p>
          <a:endParaRPr lang="en-US"/>
        </a:p>
      </dgm:t>
    </dgm:pt>
    <dgm:pt modelId="{C5BB6444-206D-4ADE-9E63-4EDC2BB802B2}">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Statistical Analysis(univariate and multivariate analysis)</a:t>
          </a:r>
        </a:p>
      </dgm:t>
    </dgm:pt>
    <dgm:pt modelId="{3927C7A3-A5E9-4332-8CB2-1E4858553D56}" type="parTrans" cxnId="{5A1A7CCF-7525-4966-8A50-C13C6D19BDDE}">
      <dgm:prSet/>
      <dgm:spPr/>
      <dgm:t>
        <a:bodyPr/>
        <a:lstStyle/>
        <a:p>
          <a:endParaRPr lang="en-US"/>
        </a:p>
      </dgm:t>
    </dgm:pt>
    <dgm:pt modelId="{25504C3F-A527-411B-911B-E655227E2EB3}" type="sibTrans" cxnId="{5A1A7CCF-7525-4966-8A50-C13C6D19BDDE}">
      <dgm:prSet/>
      <dgm:spPr/>
      <dgm:t>
        <a:bodyPr/>
        <a:lstStyle/>
        <a:p>
          <a:endParaRPr lang="en-US"/>
        </a:p>
      </dgm:t>
    </dgm:pt>
    <dgm:pt modelId="{C804DBCB-6F82-4553-ABFF-5D2FF9FCE46D}">
      <dgm:prSet>
        <dgm:style>
          <a:lnRef idx="2">
            <a:schemeClr val="accent1"/>
          </a:lnRef>
          <a:fillRef idx="1">
            <a:schemeClr val="lt1"/>
          </a:fillRef>
          <a:effectRef idx="0">
            <a:schemeClr val="accent1"/>
          </a:effectRef>
          <a:fontRef idx="minor">
            <a:schemeClr val="dk1"/>
          </a:fontRef>
        </dgm:style>
      </dgm:prSet>
      <dgm:spPr/>
      <dgm:t>
        <a:bodyPr/>
        <a:lstStyle/>
        <a:p>
          <a:r>
            <a:rPr lang="en-US" b="0" i="1" u="none" strike="noStrike" baseline="0" dirty="0">
              <a:latin typeface="NimbusRomNo9L-ReguItal"/>
            </a:rPr>
            <a:t>Andrew Bailey, Mark D. </a:t>
          </a:r>
          <a:r>
            <a:rPr lang="en-US" b="0" i="1" u="none" strike="noStrike" baseline="0" dirty="0" err="1">
              <a:latin typeface="NimbusRomNo9L-ReguItal"/>
            </a:rPr>
            <a:t>Plumbley</a:t>
          </a:r>
          <a:r>
            <a:rPr lang="en-US" b="1" i="0" u="none" strike="noStrike" baseline="0" dirty="0">
              <a:latin typeface="TimesNewRomanPS-BoldMT"/>
            </a:rPr>
            <a:t>, 2021 , “</a:t>
          </a:r>
          <a:r>
            <a:rPr lang="en-US" b="0" i="0" u="none" strike="noStrike" baseline="0" dirty="0">
              <a:latin typeface="NimbusRomNo9L-Medi"/>
            </a:rPr>
            <a:t>Gender Bias in Depression Detection Using Audio Features</a:t>
          </a:r>
          <a:r>
            <a:rPr lang="en-US" b="1" i="0" u="none" strike="noStrike" baseline="0" dirty="0">
              <a:latin typeface="TimesNewRomanPS-BoldMT"/>
            </a:rPr>
            <a:t>”</a:t>
          </a:r>
          <a:endParaRPr lang="en-US" dirty="0"/>
        </a:p>
      </dgm:t>
    </dgm:pt>
    <dgm:pt modelId="{2145F5DD-AF24-491E-8E20-0C12A24E4453}" type="parTrans" cxnId="{FDA4E67A-DAA1-4E50-A1E9-B8BBCE97BD8E}">
      <dgm:prSet/>
      <dgm:spPr/>
      <dgm:t>
        <a:bodyPr/>
        <a:lstStyle/>
        <a:p>
          <a:endParaRPr lang="en-US"/>
        </a:p>
      </dgm:t>
    </dgm:pt>
    <dgm:pt modelId="{5BE5DF36-A3FF-4789-99FE-668BA23FC1E3}" type="sibTrans" cxnId="{FDA4E67A-DAA1-4E50-A1E9-B8BBCE97BD8E}">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7E4A609C-53ED-450C-9EFD-1382E1C47087}" type="pres">
      <dgm:prSet presAssocID="{C5BB6444-206D-4ADE-9E63-4EDC2BB802B2}" presName="parentLin" presStyleCnt="0"/>
      <dgm:spPr/>
    </dgm:pt>
    <dgm:pt modelId="{50556171-DFD2-4347-9B91-27F45E7EB9A1}" type="pres">
      <dgm:prSet presAssocID="{C5BB6444-206D-4ADE-9E63-4EDC2BB802B2}" presName="parentLeftMargin" presStyleLbl="node1" presStyleIdx="0" presStyleCnt="2"/>
      <dgm:spPr/>
    </dgm:pt>
    <dgm:pt modelId="{D2C1D0F1-BEAF-46F4-B39E-D250638926E5}" type="pres">
      <dgm:prSet presAssocID="{C5BB6444-206D-4ADE-9E63-4EDC2BB802B2}" presName="parentText" presStyleLbl="node1" presStyleIdx="1" presStyleCnt="2">
        <dgm:presLayoutVars>
          <dgm:chMax val="0"/>
          <dgm:bulletEnabled val="1"/>
        </dgm:presLayoutVars>
      </dgm:prSet>
      <dgm:spPr/>
    </dgm:pt>
    <dgm:pt modelId="{688112F7-C681-4E18-91D0-64765946A9F7}" type="pres">
      <dgm:prSet presAssocID="{C5BB6444-206D-4ADE-9E63-4EDC2BB802B2}" presName="negativeSpace" presStyleCnt="0"/>
      <dgm:spPr/>
    </dgm:pt>
    <dgm:pt modelId="{435FF7A3-9C9D-46B3-9382-47C8B67C3423}" type="pres">
      <dgm:prSet presAssocID="{C5BB6444-206D-4ADE-9E63-4EDC2BB802B2}" presName="childText" presStyleLbl="conFgAcc1" presStyleIdx="1" presStyleCnt="2">
        <dgm:presLayoutVars>
          <dgm:bulletEnabled val="1"/>
        </dgm:presLayoutVars>
      </dgm:prSet>
      <dgm:spPr/>
    </dgm:pt>
  </dgm:ptLst>
  <dgm:cxnLst>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5443AC2A-6DEE-497C-A06F-AD9E07F850C1}" type="presOf" srcId="{C5BB6444-206D-4ADE-9E63-4EDC2BB802B2}" destId="{D2C1D0F1-BEAF-46F4-B39E-D250638926E5}" srcOrd="1" destOrd="0" presId="urn:microsoft.com/office/officeart/2005/8/layout/list1"/>
    <dgm:cxn modelId="{FDA4E67A-DAA1-4E50-A1E9-B8BBCE97BD8E}" srcId="{925938AD-865E-4730-BAD5-D36BCE59B929}" destId="{C804DBCB-6F82-4553-ABFF-5D2FF9FCE46D}" srcOrd="0" destOrd="0" parTransId="{2145F5DD-AF24-491E-8E20-0C12A24E4453}" sibTransId="{5BE5DF36-A3FF-4789-99FE-668BA23FC1E3}"/>
    <dgm:cxn modelId="{3D5CF68B-5E63-4877-A7B9-A0ED461ED550}" srcId="{C5BB6444-206D-4ADE-9E63-4EDC2BB802B2}" destId="{0A7F7366-22CD-4DE5-8A8A-4C8EE9F9B0C4}" srcOrd="0" destOrd="0" parTransId="{9B1AACAF-61D4-4178-9C8D-4455A4DAC8D2}" sibTransId="{741A69EA-C4E0-4DC1-AF3B-A88C41C2A24A}"/>
    <dgm:cxn modelId="{8D5D8990-00F0-4544-BC61-66521F93488A}" type="presOf" srcId="{C5BB6444-206D-4ADE-9E63-4EDC2BB802B2}" destId="{50556171-DFD2-4347-9B91-27F45E7EB9A1}" srcOrd="0" destOrd="0" presId="urn:microsoft.com/office/officeart/2005/8/layout/list1"/>
    <dgm:cxn modelId="{E6EEDFCB-A7FC-4B7C-88D5-31B2E1CCFEFE}" type="presOf" srcId="{0A7F7366-22CD-4DE5-8A8A-4C8EE9F9B0C4}" destId="{435FF7A3-9C9D-46B3-9382-47C8B67C3423}" srcOrd="0" destOrd="0" presId="urn:microsoft.com/office/officeart/2005/8/layout/list1"/>
    <dgm:cxn modelId="{5A1A7CCF-7525-4966-8A50-C13C6D19BDDE}" srcId="{4930E395-57A8-49CD-A76C-C68D730CC129}" destId="{C5BB6444-206D-4ADE-9E63-4EDC2BB802B2}" srcOrd="1" destOrd="0" parTransId="{3927C7A3-A5E9-4332-8CB2-1E4858553D56}" sibTransId="{25504C3F-A527-411B-911B-E655227E2EB3}"/>
    <dgm:cxn modelId="{CAAF5CD5-6930-40B0-B25D-773B82F74787}" type="presOf" srcId="{C804DBCB-6F82-4553-ABFF-5D2FF9FCE46D}" destId="{DF113BB7-B072-4A0F-A079-17753F7689AF}" srcOrd="0" destOrd="0"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C68E6A97-4A58-499A-9E17-08E467E22575}" type="presParOf" srcId="{7A49896E-FFE5-45D3-8686-552111E4027E}" destId="{7E4A609C-53ED-450C-9EFD-1382E1C47087}" srcOrd="4" destOrd="0" presId="urn:microsoft.com/office/officeart/2005/8/layout/list1"/>
    <dgm:cxn modelId="{F241AEBF-2E87-4887-9960-BDC5B16D9C0D}" type="presParOf" srcId="{7E4A609C-53ED-450C-9EFD-1382E1C47087}" destId="{50556171-DFD2-4347-9B91-27F45E7EB9A1}" srcOrd="0" destOrd="0" presId="urn:microsoft.com/office/officeart/2005/8/layout/list1"/>
    <dgm:cxn modelId="{0D885366-2518-4D41-A879-450D2F3EB433}" type="presParOf" srcId="{7E4A609C-53ED-450C-9EFD-1382E1C47087}" destId="{D2C1D0F1-BEAF-46F4-B39E-D250638926E5}" srcOrd="1" destOrd="0" presId="urn:microsoft.com/office/officeart/2005/8/layout/list1"/>
    <dgm:cxn modelId="{EC280AB9-D5BA-4381-B6AD-9E2A0E1403CF}" type="presParOf" srcId="{7A49896E-FFE5-45D3-8686-552111E4027E}" destId="{688112F7-C681-4E18-91D0-64765946A9F7}" srcOrd="5" destOrd="0" presId="urn:microsoft.com/office/officeart/2005/8/layout/list1"/>
    <dgm:cxn modelId="{4C708BA6-D31C-4CC7-A742-A4E134A37F2B}" type="presParOf" srcId="{7A49896E-FFE5-45D3-8686-552111E4027E}" destId="{435FF7A3-9C9D-46B3-9382-47C8B67C342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B3C537-F15F-4DF2-9029-1B5A6082226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249B5E0-3DEF-49A4-B450-A934811FA433}">
      <dgm:prSet phldrT="[Text]">
        <dgm:style>
          <a:lnRef idx="1">
            <a:schemeClr val="accent2"/>
          </a:lnRef>
          <a:fillRef idx="2">
            <a:schemeClr val="accent2"/>
          </a:fillRef>
          <a:effectRef idx="1">
            <a:schemeClr val="accent2"/>
          </a:effectRef>
          <a:fontRef idx="minor">
            <a:schemeClr val="dk1"/>
          </a:fontRef>
        </dgm:style>
      </dgm:prSet>
      <dgm:spPr/>
      <dgm:t>
        <a:bodyPr/>
        <a:lstStyle/>
        <a:p>
          <a:r>
            <a:rPr lang="en-US" b="1" dirty="0"/>
            <a:t>Factors Considered when Creating the metrics</a:t>
          </a:r>
          <a:endParaRPr lang="en-US" dirty="0"/>
        </a:p>
      </dgm:t>
    </dgm:pt>
    <dgm:pt modelId="{68E4A186-3882-4A9D-AC06-FD4FBB6B3F22}" type="parTrans" cxnId="{03E48A78-B468-4CC0-9D4B-1840240744EF}">
      <dgm:prSet/>
      <dgm:spPr/>
      <dgm:t>
        <a:bodyPr/>
        <a:lstStyle/>
        <a:p>
          <a:endParaRPr lang="en-US"/>
        </a:p>
      </dgm:t>
    </dgm:pt>
    <dgm:pt modelId="{87C40181-0AC5-4CC3-A7B4-A1858209B487}" type="sibTrans" cxnId="{03E48A78-B468-4CC0-9D4B-1840240744EF}">
      <dgm:prSet/>
      <dgm:spPr/>
      <dgm:t>
        <a:bodyPr/>
        <a:lstStyle/>
        <a:p>
          <a:endParaRPr lang="en-US"/>
        </a:p>
      </dgm:t>
    </dgm:pt>
    <dgm:pt modelId="{2653B9A7-4C7F-44A4-8EFA-DD38E5C4775B}">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Gender Count</a:t>
          </a:r>
        </a:p>
      </dgm:t>
    </dgm:pt>
    <dgm:pt modelId="{EEF339CA-0155-4F6B-82CB-A79E504B294C}" type="parTrans" cxnId="{93D65B6B-42FB-4673-8563-330FEB3D4A50}">
      <dgm:prSet/>
      <dgm:spPr/>
      <dgm:t>
        <a:bodyPr/>
        <a:lstStyle/>
        <a:p>
          <a:endParaRPr lang="en-US"/>
        </a:p>
      </dgm:t>
    </dgm:pt>
    <dgm:pt modelId="{4527B7FB-712D-4198-A450-77FB7485A513}" type="sibTrans" cxnId="{93D65B6B-42FB-4673-8563-330FEB3D4A50}">
      <dgm:prSet/>
      <dgm:spPr/>
      <dgm:t>
        <a:bodyPr/>
        <a:lstStyle/>
        <a:p>
          <a:endParaRPr lang="en-US"/>
        </a:p>
      </dgm:t>
    </dgm:pt>
    <dgm:pt modelId="{C94A2E78-986B-4FB1-AB14-314893547415}">
      <dgm:prSet phldrT="[Text]">
        <dgm:style>
          <a:lnRef idx="1">
            <a:schemeClr val="accent3"/>
          </a:lnRef>
          <a:fillRef idx="2">
            <a:schemeClr val="accent3"/>
          </a:fillRef>
          <a:effectRef idx="1">
            <a:schemeClr val="accent3"/>
          </a:effectRef>
          <a:fontRef idx="minor">
            <a:schemeClr val="dk1"/>
          </a:fontRef>
        </dgm:style>
      </dgm:prSet>
      <dgm:spPr/>
      <dgm:t>
        <a:bodyPr/>
        <a:lstStyle/>
        <a:p>
          <a:pPr>
            <a:buNone/>
          </a:pPr>
          <a:r>
            <a:rPr lang="en-US" b="1" dirty="0"/>
            <a:t>References for selecting factors.</a:t>
          </a:r>
          <a:endParaRPr lang="en-US" dirty="0"/>
        </a:p>
      </dgm:t>
    </dgm:pt>
    <dgm:pt modelId="{33721983-58C9-4012-B283-920F5864555C}" type="parTrans" cxnId="{77F38156-853B-469D-8E45-49A81997824B}">
      <dgm:prSet/>
      <dgm:spPr/>
      <dgm:t>
        <a:bodyPr/>
        <a:lstStyle/>
        <a:p>
          <a:endParaRPr lang="en-US"/>
        </a:p>
      </dgm:t>
    </dgm:pt>
    <dgm:pt modelId="{95188561-9D41-4091-8042-D6D0367D469E}" type="sibTrans" cxnId="{77F38156-853B-469D-8E45-49A81997824B}">
      <dgm:prSet/>
      <dgm:spPr/>
      <dgm:t>
        <a:bodyPr/>
        <a:lstStyle/>
        <a:p>
          <a:endParaRPr lang="en-US"/>
        </a:p>
      </dgm:t>
    </dgm:pt>
    <dgm:pt modelId="{1761478A-2D7F-432D-A991-0AAF240CF60A}">
      <dgm:prSet phldrT="[Text]">
        <dgm:style>
          <a:lnRef idx="2">
            <a:schemeClr val="accent3"/>
          </a:lnRef>
          <a:fillRef idx="1">
            <a:schemeClr val="lt1"/>
          </a:fillRef>
          <a:effectRef idx="0">
            <a:schemeClr val="accent3"/>
          </a:effectRef>
          <a:fontRef idx="minor">
            <a:schemeClr val="dk1"/>
          </a:fontRef>
        </dgm:style>
      </dgm:prSet>
      <dgm:spPr/>
      <dgm:t>
        <a:bodyPr/>
        <a:lstStyle/>
        <a:p>
          <a:r>
            <a:rPr lang="en-US" dirty="0">
              <a:latin typeface="Cambria (Body)"/>
            </a:rPr>
            <a:t>C. </a:t>
          </a:r>
          <a:r>
            <a:rPr lang="en-US" dirty="0" err="1">
              <a:latin typeface="Cambria (Body)"/>
            </a:rPr>
            <a:t>Gorrostieta</a:t>
          </a:r>
          <a:r>
            <a:rPr lang="en-US" dirty="0">
              <a:latin typeface="Cambria (Body)"/>
            </a:rPr>
            <a:t>, R. </a:t>
          </a:r>
          <a:r>
            <a:rPr lang="en-US" dirty="0" err="1">
              <a:latin typeface="Cambria (Body)"/>
            </a:rPr>
            <a:t>Lotfian</a:t>
          </a:r>
          <a:r>
            <a:rPr lang="en-US" dirty="0">
              <a:latin typeface="Cambria (Body)"/>
            </a:rPr>
            <a:t>, K. Taylor, R. </a:t>
          </a:r>
          <a:r>
            <a:rPr lang="en-US" dirty="0" err="1">
              <a:latin typeface="Cambria (Body)"/>
            </a:rPr>
            <a:t>Brutti</a:t>
          </a:r>
          <a:r>
            <a:rPr lang="en-US" dirty="0">
              <a:latin typeface="Cambria (Body)"/>
            </a:rPr>
            <a:t>, and J. Kane, "Gender De-Biasing in Speech Emotion Recognition," in </a:t>
          </a:r>
          <a:r>
            <a:rPr lang="en-US" i="1" dirty="0">
              <a:latin typeface="Cambria (Body)"/>
            </a:rPr>
            <a:t>Proceedings of </a:t>
          </a:r>
          <a:r>
            <a:rPr lang="en-US" i="1" dirty="0" err="1">
              <a:latin typeface="Cambria (Body)"/>
            </a:rPr>
            <a:t>Interspeech</a:t>
          </a:r>
          <a:r>
            <a:rPr lang="en-US" i="1" dirty="0">
              <a:latin typeface="Cambria (Body)"/>
            </a:rPr>
            <a:t> 2020</a:t>
          </a:r>
          <a:r>
            <a:rPr lang="en-US" dirty="0">
              <a:latin typeface="Cambria (Body)"/>
            </a:rPr>
            <a:t>, Shanghai, China, Oct. 2020. pp. 911–915</a:t>
          </a:r>
          <a:endParaRPr lang="en-US" dirty="0"/>
        </a:p>
      </dgm:t>
    </dgm:pt>
    <dgm:pt modelId="{8B15732A-30CA-40BD-ADAE-06A7519D77DF}" type="parTrans" cxnId="{436DBC7F-831F-4743-BEC7-B60D96A29D3B}">
      <dgm:prSet/>
      <dgm:spPr/>
      <dgm:t>
        <a:bodyPr/>
        <a:lstStyle/>
        <a:p>
          <a:endParaRPr lang="en-US"/>
        </a:p>
      </dgm:t>
    </dgm:pt>
    <dgm:pt modelId="{9E8CE557-28FA-43C0-9D6C-68A3EB57D154}" type="sibTrans" cxnId="{436DBC7F-831F-4743-BEC7-B60D96A29D3B}">
      <dgm:prSet/>
      <dgm:spPr/>
      <dgm:t>
        <a:bodyPr/>
        <a:lstStyle/>
        <a:p>
          <a:endParaRPr lang="en-US"/>
        </a:p>
      </dgm:t>
    </dgm:pt>
    <dgm:pt modelId="{39D2301F-217B-47FA-95BB-304931773A1E}">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Voice activity</a:t>
          </a:r>
        </a:p>
      </dgm:t>
    </dgm:pt>
    <dgm:pt modelId="{84853234-8D1D-4A9C-8325-A8F4F1381ECE}" type="parTrans" cxnId="{9F6BDC0B-CA99-4F66-9F45-34380EFBA2DF}">
      <dgm:prSet/>
      <dgm:spPr/>
      <dgm:t>
        <a:bodyPr/>
        <a:lstStyle/>
        <a:p>
          <a:endParaRPr lang="en-US"/>
        </a:p>
      </dgm:t>
    </dgm:pt>
    <dgm:pt modelId="{579FCEBF-9FF3-4DCB-ADD6-A56E029768FB}" type="sibTrans" cxnId="{9F6BDC0B-CA99-4F66-9F45-34380EFBA2DF}">
      <dgm:prSet/>
      <dgm:spPr/>
      <dgm:t>
        <a:bodyPr/>
        <a:lstStyle/>
        <a:p>
          <a:endParaRPr lang="en-US"/>
        </a:p>
      </dgm:t>
    </dgm:pt>
    <dgm:pt modelId="{F46CDFF6-02E6-4B57-BA5F-3708B954CB46}">
      <dgm:prSet>
        <dgm:style>
          <a:lnRef idx="2">
            <a:schemeClr val="accent2"/>
          </a:lnRef>
          <a:fillRef idx="1">
            <a:schemeClr val="lt1"/>
          </a:fillRef>
          <a:effectRef idx="0">
            <a:schemeClr val="accent2"/>
          </a:effectRef>
          <a:fontRef idx="minor">
            <a:schemeClr val="dk1"/>
          </a:fontRef>
        </dgm:style>
      </dgm:prSet>
      <dgm:spPr/>
      <dgm:t>
        <a:bodyPr/>
        <a:lstStyle/>
        <a:p>
          <a:r>
            <a:rPr lang="en-US" dirty="0"/>
            <a:t>Frequency analysis.</a:t>
          </a:r>
        </a:p>
      </dgm:t>
    </dgm:pt>
    <dgm:pt modelId="{CD7204D1-E253-4830-8428-D24BFC972713}" type="parTrans" cxnId="{6ED2BEF6-3295-4A4C-A89A-198DF7D009DB}">
      <dgm:prSet/>
      <dgm:spPr/>
      <dgm:t>
        <a:bodyPr/>
        <a:lstStyle/>
        <a:p>
          <a:endParaRPr lang="en-US"/>
        </a:p>
      </dgm:t>
    </dgm:pt>
    <dgm:pt modelId="{7ACAEB39-5136-468B-85A4-50F16EF697FA}" type="sibTrans" cxnId="{6ED2BEF6-3295-4A4C-A89A-198DF7D009DB}">
      <dgm:prSet/>
      <dgm:spPr/>
      <dgm:t>
        <a:bodyPr/>
        <a:lstStyle/>
        <a:p>
          <a:endParaRPr lang="en-US"/>
        </a:p>
      </dgm:t>
    </dgm:pt>
    <dgm:pt modelId="{C493D09B-B35C-4B0B-ACEE-33A81FC868B7}">
      <dgm:prSet>
        <dgm:style>
          <a:lnRef idx="2">
            <a:schemeClr val="accent2"/>
          </a:lnRef>
          <a:fillRef idx="1">
            <a:schemeClr val="lt1"/>
          </a:fillRef>
          <a:effectRef idx="0">
            <a:schemeClr val="accent2"/>
          </a:effectRef>
          <a:fontRef idx="minor">
            <a:schemeClr val="dk1"/>
          </a:fontRef>
        </dgm:style>
      </dgm:prSet>
      <dgm:spPr/>
      <dgm:t>
        <a:bodyPr/>
        <a:lstStyle/>
        <a:p>
          <a:r>
            <a:rPr lang="en-US"/>
            <a:t>Energy levels.</a:t>
          </a:r>
          <a:endParaRPr lang="en-US" dirty="0"/>
        </a:p>
      </dgm:t>
    </dgm:pt>
    <dgm:pt modelId="{D8F3FDE2-63AF-4309-987A-6DA6543495D3}" type="parTrans" cxnId="{18224F05-A034-4A4F-8D71-79C4D45CE967}">
      <dgm:prSet/>
      <dgm:spPr/>
      <dgm:t>
        <a:bodyPr/>
        <a:lstStyle/>
        <a:p>
          <a:endParaRPr lang="en-US"/>
        </a:p>
      </dgm:t>
    </dgm:pt>
    <dgm:pt modelId="{CF356B7B-A760-4448-824A-695BCB2E3708}" type="sibTrans" cxnId="{18224F05-A034-4A4F-8D71-79C4D45CE967}">
      <dgm:prSet/>
      <dgm:spPr/>
      <dgm:t>
        <a:bodyPr/>
        <a:lstStyle/>
        <a:p>
          <a:endParaRPr lang="en-US"/>
        </a:p>
      </dgm:t>
    </dgm:pt>
    <dgm:pt modelId="{04476717-0551-4589-A1F7-7D39037E52AF}">
      <dgm:prSet>
        <dgm:style>
          <a:lnRef idx="2">
            <a:schemeClr val="accent2"/>
          </a:lnRef>
          <a:fillRef idx="1">
            <a:schemeClr val="lt1"/>
          </a:fillRef>
          <a:effectRef idx="0">
            <a:schemeClr val="accent2"/>
          </a:effectRef>
          <a:fontRef idx="minor">
            <a:schemeClr val="dk1"/>
          </a:fontRef>
        </dgm:style>
      </dgm:prSet>
      <dgm:spPr/>
      <dgm:t>
        <a:bodyPr/>
        <a:lstStyle/>
        <a:p>
          <a:r>
            <a:rPr lang="en-US" dirty="0"/>
            <a:t>Amplitude.</a:t>
          </a:r>
        </a:p>
      </dgm:t>
    </dgm:pt>
    <dgm:pt modelId="{5A1C421B-0D58-4374-8DE8-8A0783051DC0}" type="parTrans" cxnId="{724F745E-87B9-4EB2-BA6F-4AE12B3CF5C5}">
      <dgm:prSet/>
      <dgm:spPr/>
      <dgm:t>
        <a:bodyPr/>
        <a:lstStyle/>
        <a:p>
          <a:endParaRPr lang="en-US"/>
        </a:p>
      </dgm:t>
    </dgm:pt>
    <dgm:pt modelId="{09CDC47D-AD02-439B-A8D3-C2C097595DC1}" type="sibTrans" cxnId="{724F745E-87B9-4EB2-BA6F-4AE12B3CF5C5}">
      <dgm:prSet/>
      <dgm:spPr/>
      <dgm:t>
        <a:bodyPr/>
        <a:lstStyle/>
        <a:p>
          <a:endParaRPr lang="en-US"/>
        </a:p>
      </dgm:t>
    </dgm:pt>
    <dgm:pt modelId="{894A17F9-540A-43D9-AAE6-B8695B242E9F}">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dirty="0">
              <a:solidFill>
                <a:srgbClr val="333333"/>
              </a:solidFill>
              <a:effectLst/>
              <a:latin typeface="Cambria (Body)"/>
            </a:rPr>
            <a:t>L. </a:t>
          </a:r>
          <a:r>
            <a:rPr lang="en-US" b="0" i="0" dirty="0" err="1">
              <a:solidFill>
                <a:srgbClr val="333333"/>
              </a:solidFill>
              <a:effectLst/>
              <a:latin typeface="Cambria (Body)"/>
            </a:rPr>
            <a:t>Jasuja</a:t>
          </a:r>
          <a:r>
            <a:rPr lang="en-US" b="0" i="0" dirty="0">
              <a:solidFill>
                <a:srgbClr val="333333"/>
              </a:solidFill>
              <a:effectLst/>
              <a:latin typeface="Cambria (Body)"/>
            </a:rPr>
            <a:t>, A. Rasool and G. </a:t>
          </a:r>
          <a:r>
            <a:rPr lang="en-US" b="0" i="0" dirty="0" err="1">
              <a:solidFill>
                <a:srgbClr val="333333"/>
              </a:solidFill>
              <a:effectLst/>
              <a:latin typeface="Cambria (Body)"/>
            </a:rPr>
            <a:t>Hajela</a:t>
          </a:r>
          <a:r>
            <a:rPr lang="en-US" b="0" i="0" dirty="0">
              <a:solidFill>
                <a:srgbClr val="333333"/>
              </a:solidFill>
              <a:effectLst/>
              <a:latin typeface="Cambria (Body)"/>
            </a:rPr>
            <a:t>, "Voice Gender Recognizer Recognition of Gender from Voice using Deep Neural Networks," </a:t>
          </a:r>
          <a:r>
            <a:rPr lang="en-US" b="0" i="1" dirty="0">
              <a:solidFill>
                <a:srgbClr val="333333"/>
              </a:solidFill>
              <a:effectLst/>
              <a:latin typeface="Cambria (Body)"/>
            </a:rPr>
            <a:t>2020 International Conference on Smart Electronics and Communication (ICOSEC)</a:t>
          </a:r>
          <a:r>
            <a:rPr lang="en-US" b="0" i="0" dirty="0">
              <a:solidFill>
                <a:srgbClr val="333333"/>
              </a:solidFill>
              <a:effectLst/>
              <a:latin typeface="Cambria (Body)"/>
            </a:rPr>
            <a:t>, Trichy, India, 2020, pp. 319-324</a:t>
          </a:r>
          <a:endParaRPr lang="en-US" dirty="0"/>
        </a:p>
      </dgm:t>
    </dgm:pt>
    <dgm:pt modelId="{4146ABDF-36DC-464C-A7FF-3AF2BA2C0D52}" type="parTrans" cxnId="{BEA5A21C-EA7B-4BDC-846E-48D5E93DACA7}">
      <dgm:prSet/>
      <dgm:spPr/>
      <dgm:t>
        <a:bodyPr/>
        <a:lstStyle/>
        <a:p>
          <a:endParaRPr lang="en-US"/>
        </a:p>
      </dgm:t>
    </dgm:pt>
    <dgm:pt modelId="{19738411-76E3-4D91-98CC-C5F7666928D7}" type="sibTrans" cxnId="{BEA5A21C-EA7B-4BDC-846E-48D5E93DACA7}">
      <dgm:prSet/>
      <dgm:spPr/>
      <dgm:t>
        <a:bodyPr/>
        <a:lstStyle/>
        <a:p>
          <a:endParaRPr lang="en-US"/>
        </a:p>
      </dgm:t>
    </dgm:pt>
    <dgm:pt modelId="{00CFDADA-8E84-4AFC-B648-3625D6D137BD}" type="pres">
      <dgm:prSet presAssocID="{ADB3C537-F15F-4DF2-9029-1B5A6082226A}" presName="linear" presStyleCnt="0">
        <dgm:presLayoutVars>
          <dgm:dir/>
          <dgm:animLvl val="lvl"/>
          <dgm:resizeHandles val="exact"/>
        </dgm:presLayoutVars>
      </dgm:prSet>
      <dgm:spPr/>
    </dgm:pt>
    <dgm:pt modelId="{3BBF678F-BA30-4AA7-940C-351C605CA226}" type="pres">
      <dgm:prSet presAssocID="{1249B5E0-3DEF-49A4-B450-A934811FA433}" presName="parentLin" presStyleCnt="0"/>
      <dgm:spPr/>
    </dgm:pt>
    <dgm:pt modelId="{57A64F62-A131-4542-86DC-81BDD8BDD302}" type="pres">
      <dgm:prSet presAssocID="{1249B5E0-3DEF-49A4-B450-A934811FA433}" presName="parentLeftMargin" presStyleLbl="node1" presStyleIdx="0" presStyleCnt="2"/>
      <dgm:spPr/>
    </dgm:pt>
    <dgm:pt modelId="{F13531CD-AA6F-45A2-8D7D-2203A087D016}" type="pres">
      <dgm:prSet presAssocID="{1249B5E0-3DEF-49A4-B450-A934811FA433}" presName="parentText" presStyleLbl="node1" presStyleIdx="0" presStyleCnt="2">
        <dgm:presLayoutVars>
          <dgm:chMax val="0"/>
          <dgm:bulletEnabled val="1"/>
        </dgm:presLayoutVars>
      </dgm:prSet>
      <dgm:spPr/>
    </dgm:pt>
    <dgm:pt modelId="{0F61578A-9527-4B96-8337-2DCE5FFB05D0}" type="pres">
      <dgm:prSet presAssocID="{1249B5E0-3DEF-49A4-B450-A934811FA433}" presName="negativeSpace" presStyleCnt="0"/>
      <dgm:spPr/>
    </dgm:pt>
    <dgm:pt modelId="{382FDE25-698D-46F4-BD2C-CD959C3A4AEF}" type="pres">
      <dgm:prSet presAssocID="{1249B5E0-3DEF-49A4-B450-A934811FA433}" presName="childText" presStyleLbl="conFgAcc1" presStyleIdx="0" presStyleCnt="2">
        <dgm:presLayoutVars>
          <dgm:bulletEnabled val="1"/>
        </dgm:presLayoutVars>
      </dgm:prSet>
      <dgm:spPr/>
    </dgm:pt>
    <dgm:pt modelId="{D7667CA5-5C66-48DF-8689-AB5365B9276B}" type="pres">
      <dgm:prSet presAssocID="{87C40181-0AC5-4CC3-A7B4-A1858209B487}" presName="spaceBetweenRectangles" presStyleCnt="0"/>
      <dgm:spPr/>
    </dgm:pt>
    <dgm:pt modelId="{488A653F-7D26-4D2B-AC58-B44F576F8695}" type="pres">
      <dgm:prSet presAssocID="{C94A2E78-986B-4FB1-AB14-314893547415}" presName="parentLin" presStyleCnt="0"/>
      <dgm:spPr/>
    </dgm:pt>
    <dgm:pt modelId="{89B89933-F6C9-411A-920E-51C3A423D79C}" type="pres">
      <dgm:prSet presAssocID="{C94A2E78-986B-4FB1-AB14-314893547415}" presName="parentLeftMargin" presStyleLbl="node1" presStyleIdx="0" presStyleCnt="2"/>
      <dgm:spPr/>
    </dgm:pt>
    <dgm:pt modelId="{998004A5-E2C2-404D-B51E-AAEE898AB555}" type="pres">
      <dgm:prSet presAssocID="{C94A2E78-986B-4FB1-AB14-314893547415}" presName="parentText" presStyleLbl="node1" presStyleIdx="1" presStyleCnt="2">
        <dgm:presLayoutVars>
          <dgm:chMax val="0"/>
          <dgm:bulletEnabled val="1"/>
        </dgm:presLayoutVars>
      </dgm:prSet>
      <dgm:spPr/>
    </dgm:pt>
    <dgm:pt modelId="{3DE65425-010B-49DE-9393-57EB42895FBD}" type="pres">
      <dgm:prSet presAssocID="{C94A2E78-986B-4FB1-AB14-314893547415}" presName="negativeSpace" presStyleCnt="0"/>
      <dgm:spPr/>
    </dgm:pt>
    <dgm:pt modelId="{50CA630B-4D32-48FB-A634-517D8558E6E3}" type="pres">
      <dgm:prSet presAssocID="{C94A2E78-986B-4FB1-AB14-314893547415}" presName="childText" presStyleLbl="conFgAcc1" presStyleIdx="1" presStyleCnt="2">
        <dgm:presLayoutVars>
          <dgm:bulletEnabled val="1"/>
        </dgm:presLayoutVars>
      </dgm:prSet>
      <dgm:spPr/>
    </dgm:pt>
  </dgm:ptLst>
  <dgm:cxnLst>
    <dgm:cxn modelId="{D307C301-4C85-4857-8B47-F94E2E06A594}" type="presOf" srcId="{1249B5E0-3DEF-49A4-B450-A934811FA433}" destId="{F13531CD-AA6F-45A2-8D7D-2203A087D016}" srcOrd="1" destOrd="0" presId="urn:microsoft.com/office/officeart/2005/8/layout/list1"/>
    <dgm:cxn modelId="{18224F05-A034-4A4F-8D71-79C4D45CE967}" srcId="{1249B5E0-3DEF-49A4-B450-A934811FA433}" destId="{C493D09B-B35C-4B0B-ACEE-33A81FC868B7}" srcOrd="3" destOrd="0" parTransId="{D8F3FDE2-63AF-4309-987A-6DA6543495D3}" sibTransId="{CF356B7B-A760-4448-824A-695BCB2E3708}"/>
    <dgm:cxn modelId="{E562D50B-930F-4DCC-97BB-739F58DBA5E8}" type="presOf" srcId="{F46CDFF6-02E6-4B57-BA5F-3708B954CB46}" destId="{382FDE25-698D-46F4-BD2C-CD959C3A4AEF}" srcOrd="0" destOrd="2" presId="urn:microsoft.com/office/officeart/2005/8/layout/list1"/>
    <dgm:cxn modelId="{9F6BDC0B-CA99-4F66-9F45-34380EFBA2DF}" srcId="{1249B5E0-3DEF-49A4-B450-A934811FA433}" destId="{39D2301F-217B-47FA-95BB-304931773A1E}" srcOrd="1" destOrd="0" parTransId="{84853234-8D1D-4A9C-8325-A8F4F1381ECE}" sibTransId="{579FCEBF-9FF3-4DCB-ADD6-A56E029768FB}"/>
    <dgm:cxn modelId="{BEA5A21C-EA7B-4BDC-846E-48D5E93DACA7}" srcId="{C94A2E78-986B-4FB1-AB14-314893547415}" destId="{894A17F9-540A-43D9-AAE6-B8695B242E9F}" srcOrd="1" destOrd="0" parTransId="{4146ABDF-36DC-464C-A7FF-3AF2BA2C0D52}" sibTransId="{19738411-76E3-4D91-98CC-C5F7666928D7}"/>
    <dgm:cxn modelId="{8661A424-1F2C-4657-9CF8-A8350FEF32A2}" type="presOf" srcId="{1761478A-2D7F-432D-A991-0AAF240CF60A}" destId="{50CA630B-4D32-48FB-A634-517D8558E6E3}" srcOrd="0" destOrd="0" presId="urn:microsoft.com/office/officeart/2005/8/layout/list1"/>
    <dgm:cxn modelId="{3D5E8026-A3A8-4BAB-A6C3-659658F9B611}" type="presOf" srcId="{1249B5E0-3DEF-49A4-B450-A934811FA433}" destId="{57A64F62-A131-4542-86DC-81BDD8BDD302}" srcOrd="0" destOrd="0" presId="urn:microsoft.com/office/officeart/2005/8/layout/list1"/>
    <dgm:cxn modelId="{175AB727-C99B-478D-8C17-6D9BEA3D11EA}" type="presOf" srcId="{C94A2E78-986B-4FB1-AB14-314893547415}" destId="{998004A5-E2C2-404D-B51E-AAEE898AB555}" srcOrd="1" destOrd="0" presId="urn:microsoft.com/office/officeart/2005/8/layout/list1"/>
    <dgm:cxn modelId="{724F745E-87B9-4EB2-BA6F-4AE12B3CF5C5}" srcId="{1249B5E0-3DEF-49A4-B450-A934811FA433}" destId="{04476717-0551-4589-A1F7-7D39037E52AF}" srcOrd="4" destOrd="0" parTransId="{5A1C421B-0D58-4374-8DE8-8A0783051DC0}" sibTransId="{09CDC47D-AD02-439B-A8D3-C2C097595DC1}"/>
    <dgm:cxn modelId="{93D65B6B-42FB-4673-8563-330FEB3D4A50}" srcId="{1249B5E0-3DEF-49A4-B450-A934811FA433}" destId="{2653B9A7-4C7F-44A4-8EFA-DD38E5C4775B}" srcOrd="0" destOrd="0" parTransId="{EEF339CA-0155-4F6B-82CB-A79E504B294C}" sibTransId="{4527B7FB-712D-4198-A450-77FB7485A513}"/>
    <dgm:cxn modelId="{DE10AF55-D915-4018-9218-EBCFE75C044D}" type="presOf" srcId="{C94A2E78-986B-4FB1-AB14-314893547415}" destId="{89B89933-F6C9-411A-920E-51C3A423D79C}" srcOrd="0" destOrd="0" presId="urn:microsoft.com/office/officeart/2005/8/layout/list1"/>
    <dgm:cxn modelId="{77F38156-853B-469D-8E45-49A81997824B}" srcId="{ADB3C537-F15F-4DF2-9029-1B5A6082226A}" destId="{C94A2E78-986B-4FB1-AB14-314893547415}" srcOrd="1" destOrd="0" parTransId="{33721983-58C9-4012-B283-920F5864555C}" sibTransId="{95188561-9D41-4091-8042-D6D0367D469E}"/>
    <dgm:cxn modelId="{03E48A78-B468-4CC0-9D4B-1840240744EF}" srcId="{ADB3C537-F15F-4DF2-9029-1B5A6082226A}" destId="{1249B5E0-3DEF-49A4-B450-A934811FA433}" srcOrd="0" destOrd="0" parTransId="{68E4A186-3882-4A9D-AC06-FD4FBB6B3F22}" sibTransId="{87C40181-0AC5-4CC3-A7B4-A1858209B487}"/>
    <dgm:cxn modelId="{436DBC7F-831F-4743-BEC7-B60D96A29D3B}" srcId="{C94A2E78-986B-4FB1-AB14-314893547415}" destId="{1761478A-2D7F-432D-A991-0AAF240CF60A}" srcOrd="0" destOrd="0" parTransId="{8B15732A-30CA-40BD-ADAE-06A7519D77DF}" sibTransId="{9E8CE557-28FA-43C0-9D6C-68A3EB57D154}"/>
    <dgm:cxn modelId="{5317F1AD-9162-4FC6-8162-3A976C976232}" type="presOf" srcId="{2653B9A7-4C7F-44A4-8EFA-DD38E5C4775B}" destId="{382FDE25-698D-46F4-BD2C-CD959C3A4AEF}" srcOrd="0" destOrd="0" presId="urn:microsoft.com/office/officeart/2005/8/layout/list1"/>
    <dgm:cxn modelId="{4E680EC7-06EA-4A21-9678-493462B6725B}" type="presOf" srcId="{894A17F9-540A-43D9-AAE6-B8695B242E9F}" destId="{50CA630B-4D32-48FB-A634-517D8558E6E3}" srcOrd="0" destOrd="1" presId="urn:microsoft.com/office/officeart/2005/8/layout/list1"/>
    <dgm:cxn modelId="{D215EDC7-2E60-4D77-B475-5BB64381B092}" type="presOf" srcId="{ADB3C537-F15F-4DF2-9029-1B5A6082226A}" destId="{00CFDADA-8E84-4AFC-B648-3625D6D137BD}" srcOrd="0" destOrd="0" presId="urn:microsoft.com/office/officeart/2005/8/layout/list1"/>
    <dgm:cxn modelId="{59E12FD7-EF40-4B13-8F23-B68A9033DCF2}" type="presOf" srcId="{04476717-0551-4589-A1F7-7D39037E52AF}" destId="{382FDE25-698D-46F4-BD2C-CD959C3A4AEF}" srcOrd="0" destOrd="4" presId="urn:microsoft.com/office/officeart/2005/8/layout/list1"/>
    <dgm:cxn modelId="{AC9301E4-6756-42F6-BC01-04EBA289A351}" type="presOf" srcId="{39D2301F-217B-47FA-95BB-304931773A1E}" destId="{382FDE25-698D-46F4-BD2C-CD959C3A4AEF}" srcOrd="0" destOrd="1" presId="urn:microsoft.com/office/officeart/2005/8/layout/list1"/>
    <dgm:cxn modelId="{D7FD3FE7-0D1E-4DD1-B508-329B16279E29}" type="presOf" srcId="{C493D09B-B35C-4B0B-ACEE-33A81FC868B7}" destId="{382FDE25-698D-46F4-BD2C-CD959C3A4AEF}" srcOrd="0" destOrd="3" presId="urn:microsoft.com/office/officeart/2005/8/layout/list1"/>
    <dgm:cxn modelId="{6ED2BEF6-3295-4A4C-A89A-198DF7D009DB}" srcId="{1249B5E0-3DEF-49A4-B450-A934811FA433}" destId="{F46CDFF6-02E6-4B57-BA5F-3708B954CB46}" srcOrd="2" destOrd="0" parTransId="{CD7204D1-E253-4830-8428-D24BFC972713}" sibTransId="{7ACAEB39-5136-468B-85A4-50F16EF697FA}"/>
    <dgm:cxn modelId="{D8A835B6-694F-43CC-BA77-CC2DD1C8303C}" type="presParOf" srcId="{00CFDADA-8E84-4AFC-B648-3625D6D137BD}" destId="{3BBF678F-BA30-4AA7-940C-351C605CA226}" srcOrd="0" destOrd="0" presId="urn:microsoft.com/office/officeart/2005/8/layout/list1"/>
    <dgm:cxn modelId="{D8A021FE-A022-4126-8741-16189ED6C2F1}" type="presParOf" srcId="{3BBF678F-BA30-4AA7-940C-351C605CA226}" destId="{57A64F62-A131-4542-86DC-81BDD8BDD302}" srcOrd="0" destOrd="0" presId="urn:microsoft.com/office/officeart/2005/8/layout/list1"/>
    <dgm:cxn modelId="{46FA85B2-7BF4-4A54-A095-26A6A77D8B98}" type="presParOf" srcId="{3BBF678F-BA30-4AA7-940C-351C605CA226}" destId="{F13531CD-AA6F-45A2-8D7D-2203A087D016}" srcOrd="1" destOrd="0" presId="urn:microsoft.com/office/officeart/2005/8/layout/list1"/>
    <dgm:cxn modelId="{5FF321E5-CB16-4621-982B-4098D6563DE9}" type="presParOf" srcId="{00CFDADA-8E84-4AFC-B648-3625D6D137BD}" destId="{0F61578A-9527-4B96-8337-2DCE5FFB05D0}" srcOrd="1" destOrd="0" presId="urn:microsoft.com/office/officeart/2005/8/layout/list1"/>
    <dgm:cxn modelId="{B801A9E4-6709-44DD-8532-2DE33998200D}" type="presParOf" srcId="{00CFDADA-8E84-4AFC-B648-3625D6D137BD}" destId="{382FDE25-698D-46F4-BD2C-CD959C3A4AEF}" srcOrd="2" destOrd="0" presId="urn:microsoft.com/office/officeart/2005/8/layout/list1"/>
    <dgm:cxn modelId="{71AF0963-EA29-4C5A-8810-2413D493B289}" type="presParOf" srcId="{00CFDADA-8E84-4AFC-B648-3625D6D137BD}" destId="{D7667CA5-5C66-48DF-8689-AB5365B9276B}" srcOrd="3" destOrd="0" presId="urn:microsoft.com/office/officeart/2005/8/layout/list1"/>
    <dgm:cxn modelId="{1C596C81-DA37-4976-9A19-A1029662CE0A}" type="presParOf" srcId="{00CFDADA-8E84-4AFC-B648-3625D6D137BD}" destId="{488A653F-7D26-4D2B-AC58-B44F576F8695}" srcOrd="4" destOrd="0" presId="urn:microsoft.com/office/officeart/2005/8/layout/list1"/>
    <dgm:cxn modelId="{9B733E07-83A2-4821-96C2-2E2E1F275069}" type="presParOf" srcId="{488A653F-7D26-4D2B-AC58-B44F576F8695}" destId="{89B89933-F6C9-411A-920E-51C3A423D79C}" srcOrd="0" destOrd="0" presId="urn:microsoft.com/office/officeart/2005/8/layout/list1"/>
    <dgm:cxn modelId="{85935BA9-4AB9-4F5A-B2DD-73A196E2CF8B}" type="presParOf" srcId="{488A653F-7D26-4D2B-AC58-B44F576F8695}" destId="{998004A5-E2C2-404D-B51E-AAEE898AB555}" srcOrd="1" destOrd="0" presId="urn:microsoft.com/office/officeart/2005/8/layout/list1"/>
    <dgm:cxn modelId="{1885F3B4-064D-469F-94F7-3EDAE1E74DEF}" type="presParOf" srcId="{00CFDADA-8E84-4AFC-B648-3625D6D137BD}" destId="{3DE65425-010B-49DE-9393-57EB42895FBD}" srcOrd="5" destOrd="0" presId="urn:microsoft.com/office/officeart/2005/8/layout/list1"/>
    <dgm:cxn modelId="{3A8EA6A6-4F3A-48FA-BCF9-3CC7D79D7FC7}" type="presParOf" srcId="{00CFDADA-8E84-4AFC-B648-3625D6D137BD}" destId="{50CA630B-4D32-48FB-A634-517D8558E6E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600" dirty="0"/>
            <a:t> Data Processing .</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A35C5C88-1FBA-4F3D-AC8F-D17B3C3DAE54}">
      <dgm:prSet phldrT="[Text]" custT="1"/>
      <dgm:spPr/>
      <dgm:t>
        <a:bodyPr/>
        <a:lstStyle/>
        <a:p>
          <a:r>
            <a:rPr lang="en-US" sz="1800" dirty="0"/>
            <a:t>Base dataset : </a:t>
          </a:r>
          <a:r>
            <a:rPr lang="en-US" sz="1800" dirty="0" err="1"/>
            <a:t>Librispeech</a:t>
          </a:r>
          <a:r>
            <a:rPr lang="en-US" sz="1800" dirty="0"/>
            <a:t> Train dataset.</a:t>
          </a:r>
        </a:p>
      </dgm:t>
    </dgm:pt>
    <dgm:pt modelId="{965232D0-B550-41F4-91CA-6E731AB147EA}" type="parTrans" cxnId="{724ED1EF-CCAA-4C84-8D7B-9C78C6DED5AA}">
      <dgm:prSet/>
      <dgm:spPr/>
      <dgm:t>
        <a:bodyPr/>
        <a:lstStyle/>
        <a:p>
          <a:endParaRPr lang="en-US"/>
        </a:p>
      </dgm:t>
    </dgm:pt>
    <dgm:pt modelId="{426A362F-8BC2-4E09-8AA7-1BA7E2C802ED}" type="sibTrans" cxnId="{724ED1EF-CCAA-4C84-8D7B-9C78C6DED5AA}">
      <dgm:prSet/>
      <dgm:spPr/>
      <dgm:t>
        <a:bodyPr/>
        <a:lstStyle/>
        <a:p>
          <a:endParaRPr lang="en-US"/>
        </a:p>
      </dgm:t>
    </dgm:pt>
    <dgm:pt modelId="{C34FA6DB-C5E2-4E1F-BF18-11D599793A82}">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600" dirty="0"/>
            <a:t>Analyzing the Features used for the metric Creation.</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7980AB31-E245-4A03-A80A-1C56C7534A3A}">
      <dgm:prSet phldrT="[Text]" custT="1"/>
      <dgm:spPr/>
      <dgm:t>
        <a:bodyPr/>
        <a:lstStyle/>
        <a:p>
          <a:r>
            <a:rPr lang="en-US" sz="1600" dirty="0"/>
            <a:t>Get ratios of :</a:t>
          </a:r>
        </a:p>
      </dgm:t>
    </dgm:pt>
    <dgm:pt modelId="{87728C88-E910-438D-A9E9-84A51AC51303}" type="parTrans" cxnId="{5D9623B6-8F55-4B39-8FEB-2B5B11F0DCE5}">
      <dgm:prSet/>
      <dgm:spPr/>
      <dgm:t>
        <a:bodyPr/>
        <a:lstStyle/>
        <a:p>
          <a:endParaRPr lang="en-US"/>
        </a:p>
      </dgm:t>
    </dgm:pt>
    <dgm:pt modelId="{43F01112-B075-46FD-A762-F47A4E754FC3}" type="sibTrans" cxnId="{5D9623B6-8F55-4B39-8FEB-2B5B11F0DCE5}">
      <dgm:prSet/>
      <dgm:spPr/>
      <dgm:t>
        <a:bodyPr/>
        <a:lstStyle/>
        <a:p>
          <a:endParaRPr lang="en-US"/>
        </a:p>
      </dgm:t>
    </dgm:pt>
    <dgm:pt modelId="{54F876B8-FA99-4233-BA97-89BAADD1D896}">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600" b="0" u="none" dirty="0"/>
            <a:t>Generating the equation </a:t>
          </a:r>
          <a:endParaRPr lang="en-US" sz="1600" dirty="0"/>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265E3F52-1B93-4FC2-A58E-14BDAABB5E85}">
      <dgm:prSet phldrT="[Text]" custT="1"/>
      <dgm:spPr/>
      <dgm:t>
        <a:bodyPr/>
        <a:lstStyle/>
        <a:p>
          <a:r>
            <a:rPr lang="en-US" sz="1600" dirty="0"/>
            <a:t>Apply the methodology to other datasets by creating a data frame.</a:t>
          </a:r>
        </a:p>
      </dgm:t>
    </dgm:pt>
    <dgm:pt modelId="{A219456B-58C5-43CB-9B37-D0CCCBE60B84}" type="parTrans" cxnId="{2FCAC4C0-8B14-4EBB-BF73-CC038243FDB8}">
      <dgm:prSet/>
      <dgm:spPr/>
      <dgm:t>
        <a:bodyPr/>
        <a:lstStyle/>
        <a:p>
          <a:endParaRPr lang="en-US"/>
        </a:p>
      </dgm:t>
    </dgm:pt>
    <dgm:pt modelId="{D4449353-0AB6-4CC6-B386-5DA5CCF35EBF}" type="sibTrans" cxnId="{2FCAC4C0-8B14-4EBB-BF73-CC038243FDB8}">
      <dgm:prSet/>
      <dgm:spPr/>
      <dgm:t>
        <a:bodyPr/>
        <a:lstStyle/>
        <a:p>
          <a:endParaRPr lang="en-US"/>
        </a:p>
      </dgm:t>
    </dgm:pt>
    <dgm:pt modelId="{19651F3C-47AC-4C6B-83A0-270748FEA058}">
      <dgm:prSet custT="1"/>
      <dgm:spPr/>
      <dgm:t>
        <a:bodyPr/>
        <a:lstStyle/>
        <a:p>
          <a:r>
            <a:rPr lang="en-US" sz="1800" dirty="0"/>
            <a:t>Convert the </a:t>
          </a:r>
          <a:r>
            <a:rPr lang="en-US" sz="1800" dirty="0" err="1"/>
            <a:t>flac</a:t>
          </a:r>
          <a:r>
            <a:rPr lang="en-US" sz="1800" dirty="0"/>
            <a:t> audios to wave format and map the speaker IDs with the speaker gender.</a:t>
          </a:r>
        </a:p>
      </dgm:t>
    </dgm:pt>
    <dgm:pt modelId="{978D150F-EFB5-4BCD-BCB0-CC6EA8581299}" type="parTrans" cxnId="{FFDF8BE8-4779-4049-9D67-270CDE9FFCED}">
      <dgm:prSet/>
      <dgm:spPr/>
      <dgm:t>
        <a:bodyPr/>
        <a:lstStyle/>
        <a:p>
          <a:endParaRPr lang="en-US"/>
        </a:p>
      </dgm:t>
    </dgm:pt>
    <dgm:pt modelId="{44551D2A-5E72-46D3-8304-C7592B9FAA1C}" type="sibTrans" cxnId="{FFDF8BE8-4779-4049-9D67-270CDE9FFCED}">
      <dgm:prSet/>
      <dgm:spPr/>
      <dgm:t>
        <a:bodyPr/>
        <a:lstStyle/>
        <a:p>
          <a:endParaRPr lang="en-US"/>
        </a:p>
      </dgm:t>
    </dgm:pt>
    <dgm:pt modelId="{B0FE2C9C-65AB-43AD-B4B1-CB8EB898685B}">
      <dgm:prSet custT="1"/>
      <dgm:spPr/>
      <dgm:t>
        <a:bodyPr/>
        <a:lstStyle/>
        <a:p>
          <a:r>
            <a:rPr lang="en-US" sz="1600" dirty="0"/>
            <a:t>Speech time silence time.</a:t>
          </a:r>
        </a:p>
      </dgm:t>
    </dgm:pt>
    <dgm:pt modelId="{6F552D9F-ECEA-46D5-B365-344EA89C0A7E}" type="parTrans" cxnId="{9E8516FD-3EE3-43C9-BD3A-32E4BFCBC34A}">
      <dgm:prSet/>
      <dgm:spPr/>
      <dgm:t>
        <a:bodyPr/>
        <a:lstStyle/>
        <a:p>
          <a:endParaRPr lang="en-US"/>
        </a:p>
      </dgm:t>
    </dgm:pt>
    <dgm:pt modelId="{C174B39F-2402-4CEC-B9C5-13A83D16FCC2}" type="sibTrans" cxnId="{9E8516FD-3EE3-43C9-BD3A-32E4BFCBC34A}">
      <dgm:prSet/>
      <dgm:spPr/>
      <dgm:t>
        <a:bodyPr/>
        <a:lstStyle/>
        <a:p>
          <a:endParaRPr lang="en-US"/>
        </a:p>
      </dgm:t>
    </dgm:pt>
    <dgm:pt modelId="{BABBED81-4418-4BC1-BEE1-57E4BB46FE51}">
      <dgm:prSet custT="1"/>
      <dgm:spPr/>
      <dgm:t>
        <a:bodyPr/>
        <a:lstStyle/>
        <a:p>
          <a:r>
            <a:rPr lang="en-US" sz="1600" dirty="0"/>
            <a:t>Amplitude</a:t>
          </a:r>
        </a:p>
      </dgm:t>
    </dgm:pt>
    <dgm:pt modelId="{8EE02962-BB40-4B45-8A42-81AB041A80ED}" type="parTrans" cxnId="{8B01E835-09B0-4C90-9E0D-047C8FB5BB1E}">
      <dgm:prSet/>
      <dgm:spPr/>
      <dgm:t>
        <a:bodyPr/>
        <a:lstStyle/>
        <a:p>
          <a:endParaRPr lang="en-US"/>
        </a:p>
      </dgm:t>
    </dgm:pt>
    <dgm:pt modelId="{49A144C2-7106-4D58-9E35-1A70D816028B}" type="sibTrans" cxnId="{8B01E835-09B0-4C90-9E0D-047C8FB5BB1E}">
      <dgm:prSet/>
      <dgm:spPr/>
      <dgm:t>
        <a:bodyPr/>
        <a:lstStyle/>
        <a:p>
          <a:endParaRPr lang="en-US"/>
        </a:p>
      </dgm:t>
    </dgm:pt>
    <dgm:pt modelId="{E2B5FD31-3514-49A9-814B-F9ABAAE28699}">
      <dgm:prSet custT="1"/>
      <dgm:spPr/>
      <dgm:t>
        <a:bodyPr/>
        <a:lstStyle/>
        <a:p>
          <a:r>
            <a:rPr lang="en-US" sz="1600" dirty="0"/>
            <a:t>Energy level</a:t>
          </a:r>
        </a:p>
      </dgm:t>
    </dgm:pt>
    <dgm:pt modelId="{F7C12802-2646-4ABB-BC85-E18039A24A28}" type="parTrans" cxnId="{B2EDAF78-197A-46D0-82AA-0C48A80EFE8E}">
      <dgm:prSet/>
      <dgm:spPr/>
      <dgm:t>
        <a:bodyPr/>
        <a:lstStyle/>
        <a:p>
          <a:endParaRPr lang="en-US"/>
        </a:p>
      </dgm:t>
    </dgm:pt>
    <dgm:pt modelId="{94495006-1D2B-445E-95F8-E6B1AC61A586}" type="sibTrans" cxnId="{B2EDAF78-197A-46D0-82AA-0C48A80EFE8E}">
      <dgm:prSet/>
      <dgm:spPr/>
      <dgm:t>
        <a:bodyPr/>
        <a:lstStyle/>
        <a:p>
          <a:endParaRPr lang="en-US"/>
        </a:p>
      </dgm:t>
    </dgm:pt>
    <dgm:pt modelId="{12663A42-1C3C-4D49-B181-0DCBA0CE01DE}">
      <dgm:prSet custT="1"/>
      <dgm:spPr/>
      <dgm:t>
        <a:bodyPr/>
        <a:lstStyle/>
        <a:p>
          <a:r>
            <a:rPr lang="en-US" sz="1600" dirty="0"/>
            <a:t>Frequency Mean and Max</a:t>
          </a:r>
        </a:p>
      </dgm:t>
    </dgm:pt>
    <dgm:pt modelId="{660023AF-99F9-4027-ACE2-A6C2B4000A5E}" type="parTrans" cxnId="{B59CF3D2-620A-41AF-9744-2D8D6D2926C7}">
      <dgm:prSet/>
      <dgm:spPr/>
      <dgm:t>
        <a:bodyPr/>
        <a:lstStyle/>
        <a:p>
          <a:endParaRPr lang="en-US"/>
        </a:p>
      </dgm:t>
    </dgm:pt>
    <dgm:pt modelId="{B423AC38-3164-4622-806E-16DCDED885C9}" type="sibTrans" cxnId="{B59CF3D2-620A-41AF-9744-2D8D6D2926C7}">
      <dgm:prSet/>
      <dgm:spPr/>
      <dgm:t>
        <a:bodyPr/>
        <a:lstStyle/>
        <a:p>
          <a:endParaRPr lang="en-US"/>
        </a:p>
      </dgm:t>
    </dgm:pt>
    <dgm:pt modelId="{160E508D-0D0C-42C3-A3B0-468255BCC3CD}">
      <dgm:prSet custT="1"/>
      <dgm:spPr/>
      <dgm:t>
        <a:bodyPr/>
        <a:lstStyle/>
        <a:p>
          <a:r>
            <a:rPr lang="en-US" sz="1600" dirty="0"/>
            <a:t>Perform multiple linear regression analysis.</a:t>
          </a:r>
        </a:p>
      </dgm:t>
    </dgm:pt>
    <dgm:pt modelId="{5233DFA2-3E79-4CB2-95CC-E9C18F4C1FE4}" type="parTrans" cxnId="{98AF9C51-1CBE-4CB6-B246-8B64FB2864BD}">
      <dgm:prSet/>
      <dgm:spPr/>
      <dgm:t>
        <a:bodyPr/>
        <a:lstStyle/>
        <a:p>
          <a:endParaRPr lang="en-US"/>
        </a:p>
      </dgm:t>
    </dgm:pt>
    <dgm:pt modelId="{DAAEDBDB-CED1-4B24-994F-5CB30F5DF6C0}" type="sibTrans" cxnId="{98AF9C51-1CBE-4CB6-B246-8B64FB2864BD}">
      <dgm:prSet/>
      <dgm:spPr/>
      <dgm:t>
        <a:bodyPr/>
        <a:lstStyle/>
        <a:p>
          <a:endParaRPr lang="en-US"/>
        </a:p>
      </dgm:t>
    </dgm:pt>
    <dgm:pt modelId="{6B5627A8-DB44-4745-863D-61435E3B5C08}">
      <dgm:prSet custT="1"/>
      <dgm:spPr/>
      <dgm:t>
        <a:bodyPr/>
        <a:lstStyle/>
        <a:p>
          <a:r>
            <a:rPr lang="en-US" sz="1600" dirty="0"/>
            <a:t>Identify and quantify the relationships between these factors and potential bias in the dataset.</a:t>
          </a:r>
        </a:p>
      </dgm:t>
    </dgm:pt>
    <dgm:pt modelId="{7D204CA1-9A58-4927-A914-B9EDABF78094}" type="parTrans" cxnId="{B820A87C-BEE0-4D80-8905-7CE064C7F4CB}">
      <dgm:prSet/>
      <dgm:spPr/>
      <dgm:t>
        <a:bodyPr/>
        <a:lstStyle/>
        <a:p>
          <a:endParaRPr lang="en-US"/>
        </a:p>
      </dgm:t>
    </dgm:pt>
    <dgm:pt modelId="{3C2A3265-26D5-443B-8F98-77F3DDC6B633}" type="sibTrans" cxnId="{B820A87C-BEE0-4D80-8905-7CE064C7F4CB}">
      <dgm:prSet/>
      <dgm:spPr/>
      <dgm:t>
        <a:bodyPr/>
        <a:lstStyle/>
        <a:p>
          <a:endParaRPr lang="en-US"/>
        </a:p>
      </dgm:t>
    </dgm:pt>
    <dgm:pt modelId="{F429F440-D289-4C82-9A05-A7D148977DD9}">
      <dgm:prSet>
        <dgm:style>
          <a:lnRef idx="1">
            <a:schemeClr val="accent3"/>
          </a:lnRef>
          <a:fillRef idx="2">
            <a:schemeClr val="accent3"/>
          </a:fillRef>
          <a:effectRef idx="1">
            <a:schemeClr val="accent3"/>
          </a:effectRef>
          <a:fontRef idx="minor">
            <a:schemeClr val="dk1"/>
          </a:fontRef>
        </dgm:style>
      </dgm:prSet>
      <dgm:spPr/>
      <dgm:t>
        <a:bodyPr/>
        <a:lstStyle/>
        <a:p>
          <a:r>
            <a:rPr lang="en-US" dirty="0"/>
            <a:t>Create a Library containing the measurement</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1D23BFE1-5B69-4F58-A9D4-39407CD06708}" type="pres">
      <dgm:prSet presAssocID="{1345674E-1FA4-4128-9B91-A9300F7DE354}" presName="composite" presStyleCnt="0"/>
      <dgm:spPr/>
    </dgm:pt>
    <dgm:pt modelId="{EF7F9CF3-CFA6-497D-8D42-1CF4A0AEDB32}" type="pres">
      <dgm:prSet presAssocID="{1345674E-1FA4-4128-9B91-A9300F7DE354}" presName="parTx" presStyleLbl="node1" presStyleIdx="0" presStyleCnt="4">
        <dgm:presLayoutVars>
          <dgm:chMax val="0"/>
          <dgm:chPref val="0"/>
          <dgm:bulletEnabled val="1"/>
        </dgm:presLayoutVars>
      </dgm:prSet>
      <dgm:spPr/>
    </dgm:pt>
    <dgm:pt modelId="{19E4356B-67D4-4949-8E58-19096E7D2404}" type="pres">
      <dgm:prSet presAssocID="{1345674E-1FA4-4128-9B91-A9300F7DE354}" presName="desTx" presStyleLbl="revTx" presStyleIdx="0" presStyleCnt="3">
        <dgm:presLayoutVars>
          <dgm:bulletEnabled val="1"/>
        </dgm:presLayoutVars>
      </dgm:prSet>
      <dgm:spPr/>
    </dgm:pt>
    <dgm:pt modelId="{B5007AF3-8841-4744-AD1E-2CFCFC69A83E}" type="pres">
      <dgm:prSet presAssocID="{5EF964AB-8450-4D0D-A874-754106BD16D3}" presName="space" presStyleCnt="0"/>
      <dgm:spPr/>
    </dgm:pt>
    <dgm:pt modelId="{CEDC4EEC-D4B9-4C6C-91B4-A1FEE99C81AC}" type="pres">
      <dgm:prSet presAssocID="{C34FA6DB-C5E2-4E1F-BF18-11D599793A82}" presName="composite" presStyleCnt="0"/>
      <dgm:spPr/>
    </dgm:pt>
    <dgm:pt modelId="{B0BC3471-D5CB-40A0-A885-D0952CC5DBCC}" type="pres">
      <dgm:prSet presAssocID="{C34FA6DB-C5E2-4E1F-BF18-11D599793A82}" presName="parTx" presStyleLbl="node1" presStyleIdx="1" presStyleCnt="4">
        <dgm:presLayoutVars>
          <dgm:chMax val="0"/>
          <dgm:chPref val="0"/>
          <dgm:bulletEnabled val="1"/>
        </dgm:presLayoutVars>
      </dgm:prSet>
      <dgm:spPr/>
    </dgm:pt>
    <dgm:pt modelId="{08C45126-A888-443E-9702-39B26ED82EA4}" type="pres">
      <dgm:prSet presAssocID="{C34FA6DB-C5E2-4E1F-BF18-11D599793A82}" presName="desTx" presStyleLbl="revTx" presStyleIdx="1" presStyleCnt="3">
        <dgm:presLayoutVars>
          <dgm:bulletEnabled val="1"/>
        </dgm:presLayoutVars>
      </dgm:prSet>
      <dgm:spPr/>
    </dgm:pt>
    <dgm:pt modelId="{F1255665-27B9-4D54-8222-99940D266EE3}" type="pres">
      <dgm:prSet presAssocID="{9133680B-B4CC-4199-B1B5-6776A78AE30D}" presName="space" presStyleCnt="0"/>
      <dgm:spPr/>
    </dgm:pt>
    <dgm:pt modelId="{FE5F59F6-4AD4-47F3-A320-0593B8E2776A}" type="pres">
      <dgm:prSet presAssocID="{54F876B8-FA99-4233-BA97-89BAADD1D896}" presName="composite" presStyleCnt="0"/>
      <dgm:spPr/>
    </dgm:pt>
    <dgm:pt modelId="{6B450A9C-7D94-4D5D-AC41-932AA9F3F8F2}" type="pres">
      <dgm:prSet presAssocID="{54F876B8-FA99-4233-BA97-89BAADD1D896}" presName="parTx" presStyleLbl="node1" presStyleIdx="2" presStyleCnt="4">
        <dgm:presLayoutVars>
          <dgm:chMax val="0"/>
          <dgm:chPref val="0"/>
          <dgm:bulletEnabled val="1"/>
        </dgm:presLayoutVars>
      </dgm:prSet>
      <dgm:spPr/>
    </dgm:pt>
    <dgm:pt modelId="{0CE561E3-453B-4730-8445-45486BAA947D}" type="pres">
      <dgm:prSet presAssocID="{54F876B8-FA99-4233-BA97-89BAADD1D896}" presName="desTx" presStyleLbl="revTx" presStyleIdx="2" presStyleCnt="3">
        <dgm:presLayoutVars>
          <dgm:bulletEnabled val="1"/>
        </dgm:presLayoutVars>
      </dgm:prSet>
      <dgm:spPr/>
    </dgm:pt>
    <dgm:pt modelId="{59687DC9-5B0E-46E3-9D54-60DFCFFF0556}" type="pres">
      <dgm:prSet presAssocID="{B89C9A20-BB22-4664-8B5B-5CB0DDC037CA}" presName="space" presStyleCnt="0"/>
      <dgm:spPr/>
    </dgm:pt>
    <dgm:pt modelId="{0355915D-535C-4B9C-B916-5B6BBF0549A9}" type="pres">
      <dgm:prSet presAssocID="{F429F440-D289-4C82-9A05-A7D148977DD9}" presName="composite" presStyleCnt="0"/>
      <dgm:spPr/>
    </dgm:pt>
    <dgm:pt modelId="{29B9E40B-DE6B-4BE0-8D2C-725BF922A31E}" type="pres">
      <dgm:prSet presAssocID="{F429F440-D289-4C82-9A05-A7D148977DD9}" presName="parTx" presStyleLbl="node1" presStyleIdx="3" presStyleCnt="4">
        <dgm:presLayoutVars>
          <dgm:chMax val="0"/>
          <dgm:chPref val="0"/>
          <dgm:bulletEnabled val="1"/>
        </dgm:presLayoutVars>
      </dgm:prSet>
      <dgm:spPr/>
    </dgm:pt>
    <dgm:pt modelId="{595E0939-090C-4576-9409-99E6AE08A806}" type="pres">
      <dgm:prSet presAssocID="{F429F440-D289-4C82-9A05-A7D148977DD9}" presName="desTx" presStyleLbl="revTx" presStyleIdx="2" presStyleCnt="3">
        <dgm:presLayoutVars>
          <dgm:bulletEnabled val="1"/>
        </dgm:presLayoutVars>
      </dgm:prSet>
      <dgm:spPr/>
    </dgm:pt>
  </dgm:ptLst>
  <dgm:cxnLst>
    <dgm:cxn modelId="{C26BF301-0A29-4BFC-B1F1-F87AB79BF66D}" type="presOf" srcId="{1345674E-1FA4-4128-9B91-A9300F7DE354}" destId="{EF7F9CF3-CFA6-497D-8D42-1CF4A0AEDB32}" srcOrd="0" destOrd="0" presId="urn:microsoft.com/office/officeart/2005/8/layout/chevron1"/>
    <dgm:cxn modelId="{565CCF09-715D-461A-A1E3-A053E1FFA9C0}" type="presOf" srcId="{F429F440-D289-4C82-9A05-A7D148977DD9}" destId="{29B9E40B-DE6B-4BE0-8D2C-725BF922A31E}" srcOrd="0" destOrd="0" presId="urn:microsoft.com/office/officeart/2005/8/layout/chevron1"/>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F307928-F19A-4511-AE00-329424FEA963}" type="presOf" srcId="{C34FA6DB-C5E2-4E1F-BF18-11D599793A82}" destId="{B0BC3471-D5CB-40A0-A885-D0952CC5DBCC}" srcOrd="0" destOrd="0" presId="urn:microsoft.com/office/officeart/2005/8/layout/chevron1"/>
    <dgm:cxn modelId="{8B01E835-09B0-4C90-9E0D-047C8FB5BB1E}" srcId="{7980AB31-E245-4A03-A80A-1C56C7534A3A}" destId="{BABBED81-4418-4BC1-BEE1-57E4BB46FE51}" srcOrd="1" destOrd="0" parTransId="{8EE02962-BB40-4B45-8A42-81AB041A80ED}" sibTransId="{49A144C2-7106-4D58-9E35-1A70D816028B}"/>
    <dgm:cxn modelId="{E5788242-D110-43EB-91A5-070CD4A62B39}" type="presOf" srcId="{794638B2-9540-43AB-B021-27216AD69FEF}" destId="{C740BCB3-715B-4BDA-B317-FF53A6E0035D}" srcOrd="0" destOrd="0" presId="urn:microsoft.com/office/officeart/2005/8/layout/chevron1"/>
    <dgm:cxn modelId="{98AF9C51-1CBE-4CB6-B246-8B64FB2864BD}" srcId="{54F876B8-FA99-4233-BA97-89BAADD1D896}" destId="{160E508D-0D0C-42C3-A3B0-468255BCC3CD}" srcOrd="1" destOrd="0" parTransId="{5233DFA2-3E79-4CB2-95CC-E9C18F4C1FE4}" sibTransId="{DAAEDBDB-CED1-4B24-994F-5CB30F5DF6C0}"/>
    <dgm:cxn modelId="{B2EDAF78-197A-46D0-82AA-0C48A80EFE8E}" srcId="{7980AB31-E245-4A03-A80A-1C56C7534A3A}" destId="{E2B5FD31-3514-49A9-814B-F9ABAAE28699}" srcOrd="2" destOrd="0" parTransId="{F7C12802-2646-4ABB-BC85-E18039A24A28}" sibTransId="{94495006-1D2B-445E-95F8-E6B1AC61A586}"/>
    <dgm:cxn modelId="{B820A87C-BEE0-4D80-8905-7CE064C7F4CB}" srcId="{54F876B8-FA99-4233-BA97-89BAADD1D896}" destId="{6B5627A8-DB44-4745-863D-61435E3B5C08}" srcOrd="2" destOrd="0" parTransId="{7D204CA1-9A58-4927-A914-B9EDABF78094}" sibTransId="{3C2A3265-26D5-443B-8F98-77F3DDC6B633}"/>
    <dgm:cxn modelId="{771B128F-6B4F-4EE1-BBA3-17E69D0AA967}" srcId="{794638B2-9540-43AB-B021-27216AD69FEF}" destId="{F429F440-D289-4C82-9A05-A7D148977DD9}" srcOrd="3" destOrd="0" parTransId="{DEDB23F7-D03D-44AA-8A33-A55272642E08}" sibTransId="{29F3EB35-E475-4DA5-B240-20E9481C2C06}"/>
    <dgm:cxn modelId="{D55F1E8F-3C86-42D5-B426-F2CAFDE38474}" type="presOf" srcId="{54F876B8-FA99-4233-BA97-89BAADD1D896}" destId="{6B450A9C-7D94-4D5D-AC41-932AA9F3F8F2}" srcOrd="0" destOrd="0" presId="urn:microsoft.com/office/officeart/2005/8/layout/chevron1"/>
    <dgm:cxn modelId="{8DBC7396-2475-4F98-B09C-55DC220C418F}" type="presOf" srcId="{19651F3C-47AC-4C6B-83A0-270748FEA058}" destId="{19E4356B-67D4-4949-8E58-19096E7D2404}" srcOrd="0" destOrd="1" presId="urn:microsoft.com/office/officeart/2005/8/layout/chevron1"/>
    <dgm:cxn modelId="{B86AC69C-CE06-4FD1-A2CC-07D93E5D15A0}" srcId="{794638B2-9540-43AB-B021-27216AD69FEF}" destId="{1345674E-1FA4-4128-9B91-A9300F7DE354}" srcOrd="0" destOrd="0" parTransId="{08161E15-EE8A-4D0C-A190-C3A2B458518B}" sibTransId="{5EF964AB-8450-4D0D-A874-754106BD16D3}"/>
    <dgm:cxn modelId="{AE87D6AA-B558-445A-842A-70C0E04AAFDE}" type="presOf" srcId="{B0FE2C9C-65AB-43AD-B4B1-CB8EB898685B}" destId="{08C45126-A888-443E-9702-39B26ED82EA4}" srcOrd="0" destOrd="1" presId="urn:microsoft.com/office/officeart/2005/8/layout/chevron1"/>
    <dgm:cxn modelId="{C3FC7FB1-E7DC-442B-AA78-E49E124308BC}" type="presOf" srcId="{265E3F52-1B93-4FC2-A58E-14BDAABB5E85}" destId="{0CE561E3-453B-4730-8445-45486BAA947D}" srcOrd="0" destOrd="0" presId="urn:microsoft.com/office/officeart/2005/8/layout/chevron1"/>
    <dgm:cxn modelId="{5D9623B6-8F55-4B39-8FEB-2B5B11F0DCE5}" srcId="{C34FA6DB-C5E2-4E1F-BF18-11D599793A82}" destId="{7980AB31-E245-4A03-A80A-1C56C7534A3A}" srcOrd="0" destOrd="0" parTransId="{87728C88-E910-438D-A9E9-84A51AC51303}" sibTransId="{43F01112-B075-46FD-A762-F47A4E754FC3}"/>
    <dgm:cxn modelId="{680F34BE-C991-40F5-AB46-990E81FCA29E}" type="presOf" srcId="{7980AB31-E245-4A03-A80A-1C56C7534A3A}" destId="{08C45126-A888-443E-9702-39B26ED82EA4}" srcOrd="0" destOrd="0" presId="urn:microsoft.com/office/officeart/2005/8/layout/chevron1"/>
    <dgm:cxn modelId="{5308DFBE-F897-4AE7-8B30-2E609AB844A2}" type="presOf" srcId="{A35C5C88-1FBA-4F3D-AC8F-D17B3C3DAE54}" destId="{19E4356B-67D4-4949-8E58-19096E7D2404}" srcOrd="0" destOrd="0" presId="urn:microsoft.com/office/officeart/2005/8/layout/chevron1"/>
    <dgm:cxn modelId="{2FCAC4C0-8B14-4EBB-BF73-CC038243FDB8}" srcId="{54F876B8-FA99-4233-BA97-89BAADD1D896}" destId="{265E3F52-1B93-4FC2-A58E-14BDAABB5E85}" srcOrd="0" destOrd="0" parTransId="{A219456B-58C5-43CB-9B37-D0CCCBE60B84}" sibTransId="{D4449353-0AB6-4CC6-B386-5DA5CCF35EBF}"/>
    <dgm:cxn modelId="{B59CF3D2-620A-41AF-9744-2D8D6D2926C7}" srcId="{7980AB31-E245-4A03-A80A-1C56C7534A3A}" destId="{12663A42-1C3C-4D49-B181-0DCBA0CE01DE}" srcOrd="3" destOrd="0" parTransId="{660023AF-99F9-4027-ACE2-A6C2B4000A5E}" sibTransId="{B423AC38-3164-4622-806E-16DCDED885C9}"/>
    <dgm:cxn modelId="{B8782FD8-B140-4D9B-80DA-91568A5D224D}" type="presOf" srcId="{E2B5FD31-3514-49A9-814B-F9ABAAE28699}" destId="{08C45126-A888-443E-9702-39B26ED82EA4}" srcOrd="0" destOrd="3" presId="urn:microsoft.com/office/officeart/2005/8/layout/chevron1"/>
    <dgm:cxn modelId="{18A845DB-03C2-47DC-9637-4E585A70F04C}" type="presOf" srcId="{6B5627A8-DB44-4745-863D-61435E3B5C08}" destId="{0CE561E3-453B-4730-8445-45486BAA947D}" srcOrd="0" destOrd="2" presId="urn:microsoft.com/office/officeart/2005/8/layout/chevron1"/>
    <dgm:cxn modelId="{C3F6B1E0-8D38-4679-8C6A-D4E1DAB51B20}" type="presOf" srcId="{12663A42-1C3C-4D49-B181-0DCBA0CE01DE}" destId="{08C45126-A888-443E-9702-39B26ED82EA4}" srcOrd="0" destOrd="4" presId="urn:microsoft.com/office/officeart/2005/8/layout/chevron1"/>
    <dgm:cxn modelId="{FFDF8BE8-4779-4049-9D67-270CDE9FFCED}" srcId="{1345674E-1FA4-4128-9B91-A9300F7DE354}" destId="{19651F3C-47AC-4C6B-83A0-270748FEA058}" srcOrd="1" destOrd="0" parTransId="{978D150F-EFB5-4BCD-BCB0-CC6EA8581299}" sibTransId="{44551D2A-5E72-46D3-8304-C7592B9FAA1C}"/>
    <dgm:cxn modelId="{F90D47EE-FBD4-458D-B4CB-5D79A66D1905}" type="presOf" srcId="{BABBED81-4418-4BC1-BEE1-57E4BB46FE51}" destId="{08C45126-A888-443E-9702-39B26ED82EA4}" srcOrd="0" destOrd="2" presId="urn:microsoft.com/office/officeart/2005/8/layout/chevron1"/>
    <dgm:cxn modelId="{724ED1EF-CCAA-4C84-8D7B-9C78C6DED5AA}" srcId="{1345674E-1FA4-4128-9B91-A9300F7DE354}" destId="{A35C5C88-1FBA-4F3D-AC8F-D17B3C3DAE54}" srcOrd="0" destOrd="0" parTransId="{965232D0-B550-41F4-91CA-6E731AB147EA}" sibTransId="{426A362F-8BC2-4E09-8AA7-1BA7E2C802ED}"/>
    <dgm:cxn modelId="{15A2ACF0-1208-4EB2-B38A-CA41DEE1DAC1}" type="presOf" srcId="{160E508D-0D0C-42C3-A3B0-468255BCC3CD}" destId="{0CE561E3-453B-4730-8445-45486BAA947D}" srcOrd="0" destOrd="1" presId="urn:microsoft.com/office/officeart/2005/8/layout/chevron1"/>
    <dgm:cxn modelId="{9E8516FD-3EE3-43C9-BD3A-32E4BFCBC34A}" srcId="{7980AB31-E245-4A03-A80A-1C56C7534A3A}" destId="{B0FE2C9C-65AB-43AD-B4B1-CB8EB898685B}" srcOrd="0" destOrd="0" parTransId="{6F552D9F-ECEA-46D5-B365-344EA89C0A7E}" sibTransId="{C174B39F-2402-4CEC-B9C5-13A83D16FCC2}"/>
    <dgm:cxn modelId="{6A942F1A-F63D-4A77-BDCB-DB175738F116}" type="presParOf" srcId="{C740BCB3-715B-4BDA-B317-FF53A6E0035D}" destId="{1D23BFE1-5B69-4F58-A9D4-39407CD06708}" srcOrd="0" destOrd="0" presId="urn:microsoft.com/office/officeart/2005/8/layout/chevron1"/>
    <dgm:cxn modelId="{6C1AB8B2-6774-4E89-B48A-232411E77793}" type="presParOf" srcId="{1D23BFE1-5B69-4F58-A9D4-39407CD06708}" destId="{EF7F9CF3-CFA6-497D-8D42-1CF4A0AEDB32}" srcOrd="0" destOrd="0" presId="urn:microsoft.com/office/officeart/2005/8/layout/chevron1"/>
    <dgm:cxn modelId="{3CFF3FA6-9F02-4AE9-BD1C-8F3626FAD7E8}" type="presParOf" srcId="{1D23BFE1-5B69-4F58-A9D4-39407CD06708}" destId="{19E4356B-67D4-4949-8E58-19096E7D2404}" srcOrd="1" destOrd="0" presId="urn:microsoft.com/office/officeart/2005/8/layout/chevron1"/>
    <dgm:cxn modelId="{71358F3C-AD97-4C92-8E46-0FAF4EFD1860}" type="presParOf" srcId="{C740BCB3-715B-4BDA-B317-FF53A6E0035D}" destId="{B5007AF3-8841-4744-AD1E-2CFCFC69A83E}" srcOrd="1" destOrd="0" presId="urn:microsoft.com/office/officeart/2005/8/layout/chevron1"/>
    <dgm:cxn modelId="{01FA59C1-D27A-4C5F-9B6E-6F52026351B3}" type="presParOf" srcId="{C740BCB3-715B-4BDA-B317-FF53A6E0035D}" destId="{CEDC4EEC-D4B9-4C6C-91B4-A1FEE99C81AC}" srcOrd="2" destOrd="0" presId="urn:microsoft.com/office/officeart/2005/8/layout/chevron1"/>
    <dgm:cxn modelId="{89B8E52D-E8E7-4B24-AF9F-0B7B5C1E397B}" type="presParOf" srcId="{CEDC4EEC-D4B9-4C6C-91B4-A1FEE99C81AC}" destId="{B0BC3471-D5CB-40A0-A885-D0952CC5DBCC}" srcOrd="0" destOrd="0" presId="urn:microsoft.com/office/officeart/2005/8/layout/chevron1"/>
    <dgm:cxn modelId="{6DB015BE-366B-4FDB-B975-78FFCE8C7761}" type="presParOf" srcId="{CEDC4EEC-D4B9-4C6C-91B4-A1FEE99C81AC}" destId="{08C45126-A888-443E-9702-39B26ED82EA4}" srcOrd="1" destOrd="0" presId="urn:microsoft.com/office/officeart/2005/8/layout/chevron1"/>
    <dgm:cxn modelId="{5123C810-910D-419D-A23B-BCAF4CF3BE7E}" type="presParOf" srcId="{C740BCB3-715B-4BDA-B317-FF53A6E0035D}" destId="{F1255665-27B9-4D54-8222-99940D266EE3}" srcOrd="3" destOrd="0" presId="urn:microsoft.com/office/officeart/2005/8/layout/chevron1"/>
    <dgm:cxn modelId="{CF688EBF-9175-458F-9A98-0127E4460EAC}" type="presParOf" srcId="{C740BCB3-715B-4BDA-B317-FF53A6E0035D}" destId="{FE5F59F6-4AD4-47F3-A320-0593B8E2776A}" srcOrd="4" destOrd="0" presId="urn:microsoft.com/office/officeart/2005/8/layout/chevron1"/>
    <dgm:cxn modelId="{E8187D7D-6FF9-4C28-810B-176E82CD803C}" type="presParOf" srcId="{FE5F59F6-4AD4-47F3-A320-0593B8E2776A}" destId="{6B450A9C-7D94-4D5D-AC41-932AA9F3F8F2}" srcOrd="0" destOrd="0" presId="urn:microsoft.com/office/officeart/2005/8/layout/chevron1"/>
    <dgm:cxn modelId="{4AA96ECC-59CC-4CB1-9696-B69C1157E411}" type="presParOf" srcId="{FE5F59F6-4AD4-47F3-A320-0593B8E2776A}" destId="{0CE561E3-453B-4730-8445-45486BAA947D}" srcOrd="1" destOrd="0" presId="urn:microsoft.com/office/officeart/2005/8/layout/chevron1"/>
    <dgm:cxn modelId="{99E6CAF4-2284-48DA-8667-06428F758186}" type="presParOf" srcId="{C740BCB3-715B-4BDA-B317-FF53A6E0035D}" destId="{59687DC9-5B0E-46E3-9D54-60DFCFFF0556}" srcOrd="5" destOrd="0" presId="urn:microsoft.com/office/officeart/2005/8/layout/chevron1"/>
    <dgm:cxn modelId="{540DFC3E-A625-4C5C-8259-69645E6421A3}" type="presParOf" srcId="{C740BCB3-715B-4BDA-B317-FF53A6E0035D}" destId="{0355915D-535C-4B9C-B916-5B6BBF0549A9}" srcOrd="6" destOrd="0" presId="urn:microsoft.com/office/officeart/2005/8/layout/chevron1"/>
    <dgm:cxn modelId="{ACCB9E2C-46C3-484A-9C96-25DE5C8ED1CD}" type="presParOf" srcId="{0355915D-535C-4B9C-B916-5B6BBF0549A9}" destId="{29B9E40B-DE6B-4BE0-8D2C-725BF922A31E}" srcOrd="0" destOrd="0" presId="urn:microsoft.com/office/officeart/2005/8/layout/chevron1"/>
    <dgm:cxn modelId="{E78E1F42-99E1-471F-B955-668F2E090F84}" type="presParOf" srcId="{0355915D-535C-4B9C-B916-5B6BBF0549A9}" destId="{595E0939-090C-4576-9409-99E6AE08A806}"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1">
            <a:schemeClr val="accent1"/>
          </a:lnRef>
          <a:fillRef idx="2">
            <a:schemeClr val="accent1"/>
          </a:fillRef>
          <a:effectRef idx="1">
            <a:schemeClr val="accent1"/>
          </a:effectRef>
          <a:fontRef idx="minor">
            <a:schemeClr val="dk1"/>
          </a:fontRef>
        </dgm:style>
      </dgm:prSet>
      <dgm:spPr>
        <a:ln/>
      </dgm:spPr>
      <dgm:t>
        <a:bodyPr/>
        <a:lstStyle/>
        <a:p>
          <a:r>
            <a:rPr lang="en-US" sz="1600" dirty="0">
              <a:solidFill>
                <a:schemeClr val="tx1"/>
              </a:solidFill>
            </a:rPr>
            <a:t> Data Pre-processing .</a:t>
          </a:r>
        </a:p>
        <a:p>
          <a:r>
            <a:rPr lang="en-US" sz="2000" b="1" dirty="0">
              <a:solidFill>
                <a:srgbClr val="FF0000"/>
              </a:solidFill>
            </a:rPr>
            <a:t>100%</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C34FA6DB-C5E2-4E1F-BF18-11D599793A82}">
      <dgm:prSet phldrT="[Text]" custT="1">
        <dgm:style>
          <a:lnRef idx="1">
            <a:schemeClr val="accent1"/>
          </a:lnRef>
          <a:fillRef idx="2">
            <a:schemeClr val="accent1"/>
          </a:fillRef>
          <a:effectRef idx="1">
            <a:schemeClr val="accent1"/>
          </a:effectRef>
          <a:fontRef idx="minor">
            <a:schemeClr val="dk1"/>
          </a:fontRef>
        </dgm:style>
      </dgm:prSet>
      <dgm:spPr>
        <a:ln/>
      </dgm:spPr>
      <dgm:t>
        <a:bodyPr/>
        <a:lstStyle/>
        <a:p>
          <a:pPr algn="ctr"/>
          <a:r>
            <a:rPr lang="en-US" sz="1600" dirty="0">
              <a:solidFill>
                <a:schemeClr val="tx1"/>
              </a:solidFill>
            </a:rPr>
            <a:t>Analyzing the Features used for the metric Creation.</a:t>
          </a:r>
        </a:p>
        <a:p>
          <a:pPr algn="ctr"/>
          <a:r>
            <a:rPr lang="en-US" sz="2000" b="1" dirty="0">
              <a:solidFill>
                <a:srgbClr val="FF0000"/>
              </a:solidFill>
            </a:rPr>
            <a:t>100%</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54F876B8-FA99-4233-BA97-89BAADD1D896}">
      <dgm:prSet phldrT="[Text]" custT="1">
        <dgm:style>
          <a:lnRef idx="1">
            <a:schemeClr val="accent2"/>
          </a:lnRef>
          <a:fillRef idx="2">
            <a:schemeClr val="accent2"/>
          </a:fillRef>
          <a:effectRef idx="1">
            <a:schemeClr val="accent2"/>
          </a:effectRef>
          <a:fontRef idx="minor">
            <a:schemeClr val="dk1"/>
          </a:fontRef>
        </dgm:style>
      </dgm:prSet>
      <dgm:spPr>
        <a:ln/>
      </dgm:spPr>
      <dgm:t>
        <a:bodyPr/>
        <a:lstStyle/>
        <a:p>
          <a:r>
            <a:rPr lang="en-US" sz="1600" b="0" u="none" dirty="0"/>
            <a:t>Generating the equation </a:t>
          </a:r>
          <a:r>
            <a:rPr lang="en-US" sz="2000" b="1" u="none" dirty="0">
              <a:solidFill>
                <a:srgbClr val="FF0000"/>
              </a:solidFill>
            </a:rPr>
            <a:t>25%</a:t>
          </a:r>
          <a:endParaRPr lang="en-US" sz="2000" b="1" dirty="0">
            <a:solidFill>
              <a:srgbClr val="FF0000"/>
            </a:solidFill>
          </a:endParaRPr>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F429F440-D289-4C82-9A05-A7D148977DD9}">
      <dgm:prSet>
        <dgm:style>
          <a:lnRef idx="1">
            <a:schemeClr val="accent3"/>
          </a:lnRef>
          <a:fillRef idx="2">
            <a:schemeClr val="accent3"/>
          </a:fillRef>
          <a:effectRef idx="1">
            <a:schemeClr val="accent3"/>
          </a:effectRef>
          <a:fontRef idx="minor">
            <a:schemeClr val="dk1"/>
          </a:fontRef>
        </dgm:style>
      </dgm:prSet>
      <dgm:spPr>
        <a:ln/>
      </dgm:spPr>
      <dgm:t>
        <a:bodyPr/>
        <a:lstStyle/>
        <a:p>
          <a:r>
            <a:rPr lang="en-US" dirty="0">
              <a:solidFill>
                <a:schemeClr val="tx1"/>
              </a:solidFill>
            </a:rPr>
            <a:t>Create a Library containing the measurement</a:t>
          </a:r>
        </a:p>
        <a:p>
          <a:r>
            <a:rPr lang="en-US" b="1" dirty="0">
              <a:solidFill>
                <a:srgbClr val="FF0000"/>
              </a:solidFill>
            </a:rPr>
            <a:t>0%</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06819BD4-A1BB-4C2F-9C10-1E1943C69A1C}" type="pres">
      <dgm:prSet presAssocID="{1345674E-1FA4-4128-9B91-A9300F7DE354}" presName="parTxOnly" presStyleLbl="node1" presStyleIdx="0" presStyleCnt="4" custScaleX="112207" custScaleY="131664">
        <dgm:presLayoutVars>
          <dgm:chMax val="0"/>
          <dgm:chPref val="0"/>
          <dgm:bulletEnabled val="1"/>
        </dgm:presLayoutVars>
      </dgm:prSet>
      <dgm:spPr/>
    </dgm:pt>
    <dgm:pt modelId="{61B17B66-536C-4140-BC2C-D2B96CCB6966}" type="pres">
      <dgm:prSet presAssocID="{5EF964AB-8450-4D0D-A874-754106BD16D3}" presName="parTxOnlySpace" presStyleCnt="0"/>
      <dgm:spPr/>
    </dgm:pt>
    <dgm:pt modelId="{F2A9C5BD-7002-4C33-AAB2-DFF5E6A36E2B}" type="pres">
      <dgm:prSet presAssocID="{C34FA6DB-C5E2-4E1F-BF18-11D599793A82}" presName="parTxOnly" presStyleLbl="node1" presStyleIdx="1" presStyleCnt="4" custScaleX="118922" custScaleY="120976">
        <dgm:presLayoutVars>
          <dgm:chMax val="0"/>
          <dgm:chPref val="0"/>
          <dgm:bulletEnabled val="1"/>
        </dgm:presLayoutVars>
      </dgm:prSet>
      <dgm:spPr/>
    </dgm:pt>
    <dgm:pt modelId="{8D2B4F50-DFB3-49E3-BF0A-C78F27BC8F25}" type="pres">
      <dgm:prSet presAssocID="{9133680B-B4CC-4199-B1B5-6776A78AE30D}" presName="parTxOnlySpace" presStyleCnt="0"/>
      <dgm:spPr/>
    </dgm:pt>
    <dgm:pt modelId="{457EBA05-5D90-45A9-BCFB-07808813338D}" type="pres">
      <dgm:prSet presAssocID="{54F876B8-FA99-4233-BA97-89BAADD1D896}" presName="parTxOnly" presStyleLbl="node1" presStyleIdx="2" presStyleCnt="4" custScaleX="91271" custScaleY="120660">
        <dgm:presLayoutVars>
          <dgm:chMax val="0"/>
          <dgm:chPref val="0"/>
          <dgm:bulletEnabled val="1"/>
        </dgm:presLayoutVars>
      </dgm:prSet>
      <dgm:spPr/>
    </dgm:pt>
    <dgm:pt modelId="{9F4DEF80-B89A-4D86-82C3-734966CD636F}" type="pres">
      <dgm:prSet presAssocID="{B89C9A20-BB22-4664-8B5B-5CB0DDC037CA}" presName="parTxOnlySpace" presStyleCnt="0"/>
      <dgm:spPr/>
    </dgm:pt>
    <dgm:pt modelId="{3E3BDBED-B3B0-4D07-85F3-F13F2FE958BD}" type="pres">
      <dgm:prSet presAssocID="{F429F440-D289-4C82-9A05-A7D148977DD9}" presName="parTxOnly" presStyleLbl="node1" presStyleIdx="3" presStyleCnt="4" custScaleX="108540" custScaleY="116266">
        <dgm:presLayoutVars>
          <dgm:chMax val="0"/>
          <dgm:chPref val="0"/>
          <dgm:bulletEnabled val="1"/>
        </dgm:presLayoutVars>
      </dgm:prSet>
      <dgm:spPr/>
    </dgm:pt>
  </dgm:ptLst>
  <dgm:cxnLst>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B0D1113-9445-4FFD-905E-531DE2B016D8}" type="presOf" srcId="{F429F440-D289-4C82-9A05-A7D148977DD9}" destId="{3E3BDBED-B3B0-4D07-85F3-F13F2FE958BD}" srcOrd="0" destOrd="0" presId="urn:microsoft.com/office/officeart/2005/8/layout/chevron1"/>
    <dgm:cxn modelId="{E5788242-D110-43EB-91A5-070CD4A62B39}" type="presOf" srcId="{794638B2-9540-43AB-B021-27216AD69FEF}" destId="{C740BCB3-715B-4BDA-B317-FF53A6E0035D}" srcOrd="0" destOrd="0" presId="urn:microsoft.com/office/officeart/2005/8/layout/chevron1"/>
    <dgm:cxn modelId="{771B128F-6B4F-4EE1-BBA3-17E69D0AA967}" srcId="{794638B2-9540-43AB-B021-27216AD69FEF}" destId="{F429F440-D289-4C82-9A05-A7D148977DD9}" srcOrd="3" destOrd="0" parTransId="{DEDB23F7-D03D-44AA-8A33-A55272642E08}" sibTransId="{29F3EB35-E475-4DA5-B240-20E9481C2C06}"/>
    <dgm:cxn modelId="{B86AC69C-CE06-4FD1-A2CC-07D93E5D15A0}" srcId="{794638B2-9540-43AB-B021-27216AD69FEF}" destId="{1345674E-1FA4-4128-9B91-A9300F7DE354}" srcOrd="0" destOrd="0" parTransId="{08161E15-EE8A-4D0C-A190-C3A2B458518B}" sibTransId="{5EF964AB-8450-4D0D-A874-754106BD16D3}"/>
    <dgm:cxn modelId="{C44A739E-75EA-45D9-BEB8-1E5206C2141A}" type="presOf" srcId="{1345674E-1FA4-4128-9B91-A9300F7DE354}" destId="{06819BD4-A1BB-4C2F-9C10-1E1943C69A1C}" srcOrd="0" destOrd="0" presId="urn:microsoft.com/office/officeart/2005/8/layout/chevron1"/>
    <dgm:cxn modelId="{44E4E4CA-A54D-4A6F-A607-CD09EC532B26}" type="presOf" srcId="{C34FA6DB-C5E2-4E1F-BF18-11D599793A82}" destId="{F2A9C5BD-7002-4C33-AAB2-DFF5E6A36E2B}" srcOrd="0" destOrd="0" presId="urn:microsoft.com/office/officeart/2005/8/layout/chevron1"/>
    <dgm:cxn modelId="{272FE2D6-12EE-4664-A523-5A05AC60073E}" type="presOf" srcId="{54F876B8-FA99-4233-BA97-89BAADD1D896}" destId="{457EBA05-5D90-45A9-BCFB-07808813338D}" srcOrd="0" destOrd="0" presId="urn:microsoft.com/office/officeart/2005/8/layout/chevron1"/>
    <dgm:cxn modelId="{D22425A3-6E55-4B9C-A253-4571EA14CEE0}" type="presParOf" srcId="{C740BCB3-715B-4BDA-B317-FF53A6E0035D}" destId="{06819BD4-A1BB-4C2F-9C10-1E1943C69A1C}" srcOrd="0" destOrd="0" presId="urn:microsoft.com/office/officeart/2005/8/layout/chevron1"/>
    <dgm:cxn modelId="{A68B37A2-4D1E-40D0-8005-923F57CDC25E}" type="presParOf" srcId="{C740BCB3-715B-4BDA-B317-FF53A6E0035D}" destId="{61B17B66-536C-4140-BC2C-D2B96CCB6966}" srcOrd="1" destOrd="0" presId="urn:microsoft.com/office/officeart/2005/8/layout/chevron1"/>
    <dgm:cxn modelId="{681777A4-E686-47C5-B746-842B68D37E8A}" type="presParOf" srcId="{C740BCB3-715B-4BDA-B317-FF53A6E0035D}" destId="{F2A9C5BD-7002-4C33-AAB2-DFF5E6A36E2B}" srcOrd="2" destOrd="0" presId="urn:microsoft.com/office/officeart/2005/8/layout/chevron1"/>
    <dgm:cxn modelId="{B689A12D-02D9-419F-9038-D7E7E0DAA6C0}" type="presParOf" srcId="{C740BCB3-715B-4BDA-B317-FF53A6E0035D}" destId="{8D2B4F50-DFB3-49E3-BF0A-C78F27BC8F25}" srcOrd="3" destOrd="0" presId="urn:microsoft.com/office/officeart/2005/8/layout/chevron1"/>
    <dgm:cxn modelId="{AD0DD7AD-3491-4C15-91FD-8479C49823BD}" type="presParOf" srcId="{C740BCB3-715B-4BDA-B317-FF53A6E0035D}" destId="{457EBA05-5D90-45A9-BCFB-07808813338D}" srcOrd="4" destOrd="0" presId="urn:microsoft.com/office/officeart/2005/8/layout/chevron1"/>
    <dgm:cxn modelId="{7073D528-01EA-4F67-9675-ADFABA498982}" type="presParOf" srcId="{C740BCB3-715B-4BDA-B317-FF53A6E0035D}" destId="{9F4DEF80-B89A-4D86-82C3-734966CD636F}" srcOrd="5" destOrd="0" presId="urn:microsoft.com/office/officeart/2005/8/layout/chevron1"/>
    <dgm:cxn modelId="{833377CE-8C24-46E2-B06C-3ADE5573690C}" type="presParOf" srcId="{C740BCB3-715B-4BDA-B317-FF53A6E0035D}" destId="{3E3BDBED-B3B0-4D07-85F3-F13F2FE958BD}"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Object – Person Co-occurrence</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dgm:style>
          <a:lnRef idx="2">
            <a:schemeClr val="accent1"/>
          </a:lnRef>
          <a:fillRef idx="1">
            <a:schemeClr val="lt1"/>
          </a:fillRef>
          <a:effectRef idx="0">
            <a:schemeClr val="accent1"/>
          </a:effectRef>
          <a:fontRef idx="minor">
            <a:schemeClr val="dk1"/>
          </a:fontRef>
        </dgm:style>
      </dgm:prSet>
      <dgm:spPr/>
      <dgm:t>
        <a:bodyPr/>
        <a:lstStyle/>
        <a:p>
          <a:r>
            <a:rPr lang="en-GB" i="0" u="none" strike="noStrike" baseline="0" dirty="0">
              <a:latin typeface="TimesNewRomanPS-BoldMT"/>
            </a:rPr>
            <a:t>Angelina Wang, Alexander Liu, Ryan Zhang, Anat Kleiman, Leslie Kim, Dora Zhao, Iroha Shirai, Arvind Narayanan, Olga </a:t>
          </a:r>
          <a:r>
            <a:rPr lang="en-GB" i="0" u="none" strike="noStrike" baseline="0" dirty="0" err="1">
              <a:latin typeface="TimesNewRomanPS-BoldMT"/>
            </a:rPr>
            <a:t>Russakovsky</a:t>
          </a:r>
          <a:r>
            <a:rPr lang="en-US" i="0" u="none" strike="noStrike" baseline="0" dirty="0">
              <a:latin typeface="TimesNewRomanPS-BoldMT"/>
            </a:rPr>
            <a:t>,</a:t>
          </a:r>
          <a:r>
            <a:rPr lang="en-US" b="1" i="0" u="none" strike="noStrike" baseline="0" dirty="0">
              <a:latin typeface="TimesNewRomanPS-BoldMT"/>
            </a:rPr>
            <a:t> 2020 </a:t>
          </a:r>
          <a:r>
            <a:rPr lang="en-US" i="0" u="none" strike="noStrike" baseline="0" dirty="0">
              <a:latin typeface="TimesNewRomanPS-BoldMT"/>
            </a:rPr>
            <a:t>, “</a:t>
          </a:r>
          <a:r>
            <a:rPr lang="en-GB" b="1" i="0" dirty="0"/>
            <a:t>REVISE: A Tool for Measuring and Mitigating Bias in Visual Datasets</a:t>
          </a:r>
          <a:r>
            <a:rPr lang="en-US" i="0" u="none" strike="noStrike" baseline="0" dirty="0">
              <a:latin typeface="TimesNewRomanPS-BoldMT"/>
            </a:rPr>
            <a:t>”.</a:t>
          </a:r>
          <a:endParaRPr lang="en-US" dirty="0"/>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8C1B1D03-F279-4601-9F5C-E99FF82DBFD9}">
      <dgm:prSet phldrT="[Text]">
        <dgm:style>
          <a:lnRef idx="2">
            <a:schemeClr val="accent1"/>
          </a:lnRef>
          <a:fillRef idx="1">
            <a:schemeClr val="lt1"/>
          </a:fillRef>
          <a:effectRef idx="0">
            <a:schemeClr val="accent1"/>
          </a:effectRef>
          <a:fontRef idx="minor">
            <a:schemeClr val="dk1"/>
          </a:fontRef>
        </dgm:style>
      </dgm:prSet>
      <dgm:spPr/>
      <dgm:t>
        <a:bodyPr/>
        <a:lstStyle/>
        <a:p>
          <a:r>
            <a:rPr lang="en-GB" i="0" u="none" strike="noStrike" baseline="0" dirty="0">
              <a:latin typeface="TimesNewRomanPS-BoldMT"/>
            </a:rPr>
            <a:t>Nina Schaaf, Omar de Mitri, Hang </a:t>
          </a:r>
          <a:r>
            <a:rPr lang="en-GB" i="0" u="none" strike="noStrike" baseline="0" dirty="0" err="1">
              <a:latin typeface="TimesNewRomanPS-BoldMT"/>
            </a:rPr>
            <a:t>Beom</a:t>
          </a:r>
          <a:r>
            <a:rPr lang="en-GB" i="0" u="none" strike="noStrike" baseline="0" dirty="0">
              <a:latin typeface="TimesNewRomanPS-BoldMT"/>
            </a:rPr>
            <a:t> Kim, Alexander </a:t>
          </a:r>
          <a:r>
            <a:rPr lang="en-GB" i="0" u="none" strike="noStrike" baseline="0" dirty="0" err="1">
              <a:latin typeface="TimesNewRomanPS-BoldMT"/>
            </a:rPr>
            <a:t>Windberger</a:t>
          </a:r>
          <a:r>
            <a:rPr lang="en-GB" i="0" u="none" strike="noStrike" baseline="0" dirty="0">
              <a:latin typeface="TimesNewRomanPS-BoldMT"/>
            </a:rPr>
            <a:t>, Marco F. Huber</a:t>
          </a:r>
          <a:r>
            <a:rPr lang="en-US" i="0" u="none" strike="noStrike" baseline="0" dirty="0">
              <a:latin typeface="TimesNewRomanPS-BoldMT"/>
            </a:rPr>
            <a:t>,</a:t>
          </a:r>
          <a:r>
            <a:rPr lang="en-US" b="1" i="0" u="none" strike="noStrike" baseline="0" dirty="0">
              <a:latin typeface="TimesNewRomanPS-BoldMT"/>
            </a:rPr>
            <a:t> 2021 </a:t>
          </a:r>
          <a:r>
            <a:rPr lang="en-US" i="0" u="none" strike="noStrike" baseline="0" dirty="0">
              <a:latin typeface="TimesNewRomanPS-BoldMT"/>
            </a:rPr>
            <a:t>, “</a:t>
          </a:r>
          <a:r>
            <a:rPr lang="en-GB" b="1" i="0" dirty="0"/>
            <a:t>Towards Measuring Bias in Image Classification</a:t>
          </a:r>
          <a:r>
            <a:rPr lang="en-US" i="0" u="none" strike="noStrike" baseline="0" dirty="0">
              <a:latin typeface="TimesNewRomanPS-BoldMT"/>
            </a:rPr>
            <a:t>”.</a:t>
          </a:r>
          <a:endParaRPr lang="en-US" dirty="0"/>
        </a:p>
      </dgm:t>
    </dgm:pt>
    <dgm:pt modelId="{F4569ABE-73AA-48AD-A7EF-CB67A4568376}" type="parTrans" cxnId="{9FD9B5BA-DE51-43B7-B458-472677237F10}">
      <dgm:prSet/>
      <dgm:spPr/>
      <dgm:t>
        <a:bodyPr/>
        <a:lstStyle/>
        <a:p>
          <a:endParaRPr lang="en-US"/>
        </a:p>
      </dgm:t>
    </dgm:pt>
    <dgm:pt modelId="{19B75144-47D0-44A8-85FD-4028061FDEC4}" type="sibTrans" cxnId="{9FD9B5BA-DE51-43B7-B458-472677237F10}">
      <dgm:prSet/>
      <dgm:spPr/>
      <dgm:t>
        <a:bodyPr/>
        <a:lstStyle/>
        <a:p>
          <a:endParaRPr lang="en-US"/>
        </a:p>
      </dgm:t>
    </dgm:pt>
    <dgm:pt modelId="{9B590C61-EF85-41A6-BA74-8F9A858DC5DD}">
      <dgm:prSet phldrT="[Text]">
        <dgm:style>
          <a:lnRef idx="2">
            <a:schemeClr val="accent1"/>
          </a:lnRef>
          <a:fillRef idx="1">
            <a:schemeClr val="lt1"/>
          </a:fillRef>
          <a:effectRef idx="0">
            <a:schemeClr val="accent1"/>
          </a:effectRef>
          <a:fontRef idx="minor">
            <a:schemeClr val="dk1"/>
          </a:fontRef>
        </dgm:style>
      </dgm:prSet>
      <dgm:spPr/>
      <dgm:t>
        <a:bodyPr/>
        <a:lstStyle/>
        <a:p>
          <a:r>
            <a:rPr lang="en-GB" dirty="0"/>
            <a:t>Ruang Liu, Hao Liu, Ge Li, </a:t>
          </a:r>
          <a:r>
            <a:rPr lang="en-GB" dirty="0" err="1"/>
            <a:t>Haodi</a:t>
          </a:r>
          <a:r>
            <a:rPr lang="en-GB" dirty="0"/>
            <a:t> Hou, </a:t>
          </a:r>
          <a:r>
            <a:rPr lang="en-GB" dirty="0" err="1"/>
            <a:t>TingHao</a:t>
          </a:r>
          <a:r>
            <a:rPr lang="en-GB" dirty="0"/>
            <a:t> YU, Tao Yang</a:t>
          </a:r>
          <a:r>
            <a:rPr lang="en-US" i="0" u="none" strike="noStrike" baseline="0" dirty="0">
              <a:latin typeface="TimesNewRomanPS-BoldMT"/>
            </a:rPr>
            <a:t>,</a:t>
          </a:r>
          <a:r>
            <a:rPr lang="en-US" b="1" i="0" u="none" strike="noStrike" baseline="0" dirty="0">
              <a:latin typeface="TimesNewRomanPS-BoldMT"/>
            </a:rPr>
            <a:t> 2023 </a:t>
          </a:r>
          <a:r>
            <a:rPr lang="en-US" i="0" u="none" strike="noStrike" baseline="0" dirty="0">
              <a:latin typeface="TimesNewRomanPS-BoldMT"/>
            </a:rPr>
            <a:t>, “</a:t>
          </a:r>
          <a:r>
            <a:rPr lang="en-US" b="1" i="0" u="none" strike="noStrike" baseline="0" dirty="0">
              <a:latin typeface="TimesNewRomanPS-BoldMT"/>
            </a:rPr>
            <a:t>Contextual Debiasing for visual Recognition with Causal Mechanisms</a:t>
          </a:r>
          <a:r>
            <a:rPr lang="en-US" i="0" u="none" strike="noStrike" baseline="0" dirty="0">
              <a:latin typeface="TimesNewRomanPS-BoldMT"/>
            </a:rPr>
            <a:t>”.</a:t>
          </a:r>
          <a:endParaRPr lang="en-US" dirty="0"/>
        </a:p>
      </dgm:t>
    </dgm:pt>
    <dgm:pt modelId="{F539CBDB-8305-4D2B-9B96-6C6604FADD45}" type="parTrans" cxnId="{3D963B02-65B1-4256-86E1-6AB996FE4F1E}">
      <dgm:prSet/>
      <dgm:spPr/>
      <dgm:t>
        <a:bodyPr/>
        <a:lstStyle/>
        <a:p>
          <a:endParaRPr lang="en-GB"/>
        </a:p>
      </dgm:t>
    </dgm:pt>
    <dgm:pt modelId="{BF6439DB-F778-450A-97E3-51DA27F205DF}" type="sibTrans" cxnId="{3D963B02-65B1-4256-86E1-6AB996FE4F1E}">
      <dgm:prSet/>
      <dgm:spPr/>
      <dgm:t>
        <a:bodyPr/>
        <a:lstStyle/>
        <a:p>
          <a:endParaRPr lang="en-GB"/>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1"/>
      <dgm:spPr/>
    </dgm:pt>
    <dgm:pt modelId="{9A6378AD-CA4E-4BC6-B65F-6535B496E35D}" type="pres">
      <dgm:prSet presAssocID="{925938AD-865E-4730-BAD5-D36BCE59B929}" presName="parentText" presStyleLbl="node1" presStyleIdx="0" presStyleCnt="1" custLinFactNeighborX="-4110" custLinFactNeighborY="-849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1">
        <dgm:presLayoutVars>
          <dgm:bulletEnabled val="1"/>
        </dgm:presLayoutVars>
      </dgm:prSet>
      <dgm:spPr/>
    </dgm:pt>
  </dgm:ptLst>
  <dgm:cxnLst>
    <dgm:cxn modelId="{3D963B02-65B1-4256-86E1-6AB996FE4F1E}" srcId="{925938AD-865E-4730-BAD5-D36BCE59B929}" destId="{9B590C61-EF85-41A6-BA74-8F9A858DC5DD}" srcOrd="2" destOrd="0" parTransId="{F539CBDB-8305-4D2B-9B96-6C6604FADD45}" sibTransId="{BF6439DB-F778-450A-97E3-51DA27F205DF}"/>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5292C23F-2A40-491B-9308-98FF736BAB9B}" srcId="{925938AD-865E-4730-BAD5-D36BCE59B929}" destId="{EA845D1E-A916-4301-BC72-E56E63CA7910}" srcOrd="0" destOrd="0" parTransId="{74AD05D2-A116-4604-A699-62214C2F2F32}" sibTransId="{988FF91B-E4EF-4778-9F23-170A0E315E94}"/>
    <dgm:cxn modelId="{D617976B-CE8A-4531-AC11-8A3CEA615761}" type="presOf" srcId="{8C1B1D03-F279-4601-9F5C-E99FF82DBFD9}" destId="{DF113BB7-B072-4A0F-A079-17753F7689AF}" srcOrd="0" destOrd="1" presId="urn:microsoft.com/office/officeart/2005/8/layout/list1"/>
    <dgm:cxn modelId="{BDA7EE84-2F71-4AE6-979F-DB91417BC601}" type="presOf" srcId="{EA845D1E-A916-4301-BC72-E56E63CA7910}" destId="{DF113BB7-B072-4A0F-A079-17753F7689AF}" srcOrd="0" destOrd="0" presId="urn:microsoft.com/office/officeart/2005/8/layout/list1"/>
    <dgm:cxn modelId="{AADA22B8-7F51-46BE-8649-D5229D1664A2}" type="presOf" srcId="{9B590C61-EF85-41A6-BA74-8F9A858DC5DD}" destId="{DF113BB7-B072-4A0F-A079-17753F7689AF}" srcOrd="0" destOrd="2" presId="urn:microsoft.com/office/officeart/2005/8/layout/list1"/>
    <dgm:cxn modelId="{9FD9B5BA-DE51-43B7-B458-472677237F10}" srcId="{925938AD-865E-4730-BAD5-D36BCE59B929}" destId="{8C1B1D03-F279-4601-9F5C-E99FF82DBFD9}" srcOrd="1" destOrd="0" parTransId="{F4569ABE-73AA-48AD-A7EF-CB67A4568376}" sibTransId="{19B75144-47D0-44A8-85FD-4028061FDEC4}"/>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0A7F7366-22CD-4DE5-8A8A-4C8EE9F9B0C4}">
      <dgm:prSet>
        <dgm:style>
          <a:lnRef idx="2">
            <a:schemeClr val="accent3"/>
          </a:lnRef>
          <a:fillRef idx="1">
            <a:schemeClr val="lt1"/>
          </a:fillRef>
          <a:effectRef idx="0">
            <a:schemeClr val="accent3"/>
          </a:effectRef>
          <a:fontRef idx="minor">
            <a:schemeClr val="dk1"/>
          </a:fontRef>
        </dgm:style>
      </dgm:prSet>
      <dgm:spPr/>
      <dgm:t>
        <a:bodyPr/>
        <a:lstStyle/>
        <a:p>
          <a:r>
            <a:rPr lang="en-GB" dirty="0"/>
            <a:t>Ruang Liu, Hao Liu, Ge Li, </a:t>
          </a:r>
          <a:r>
            <a:rPr lang="en-GB" dirty="0" err="1"/>
            <a:t>Haodi</a:t>
          </a:r>
          <a:r>
            <a:rPr lang="en-GB" dirty="0"/>
            <a:t> Hou, </a:t>
          </a:r>
          <a:r>
            <a:rPr lang="en-GB" dirty="0" err="1"/>
            <a:t>TingHao</a:t>
          </a:r>
          <a:r>
            <a:rPr lang="en-GB" dirty="0"/>
            <a:t> YU, Tao Yang</a:t>
          </a:r>
          <a:r>
            <a:rPr lang="en-US" i="0" u="none" strike="noStrike" baseline="0" dirty="0">
              <a:latin typeface="TimesNewRomanPS-BoldMT"/>
            </a:rPr>
            <a:t>,</a:t>
          </a:r>
          <a:r>
            <a:rPr lang="en-US" b="1" i="0" u="none" strike="noStrike" baseline="0" dirty="0">
              <a:latin typeface="TimesNewRomanPS-BoldMT"/>
            </a:rPr>
            <a:t> 2023 </a:t>
          </a:r>
          <a:r>
            <a:rPr lang="en-US" i="0" u="none" strike="noStrike" baseline="0" dirty="0">
              <a:latin typeface="TimesNewRomanPS-BoldMT"/>
            </a:rPr>
            <a:t>, “</a:t>
          </a:r>
          <a:r>
            <a:rPr lang="en-US" b="1" i="0" u="none" strike="noStrike" baseline="0" dirty="0">
              <a:latin typeface="TimesNewRomanPS-BoldMT"/>
            </a:rPr>
            <a:t>Contextual Debiasing for visual Recognition with Causal Mechanisms</a:t>
          </a:r>
          <a:r>
            <a:rPr lang="en-US" i="0" u="none" strike="noStrike" baseline="0" dirty="0">
              <a:latin typeface="TimesNewRomanPS-BoldMT"/>
            </a:rPr>
            <a:t>”.</a:t>
          </a:r>
          <a:endParaRPr lang="en-US" dirty="0"/>
        </a:p>
      </dgm:t>
    </dgm:pt>
    <dgm:pt modelId="{9B1AACAF-61D4-4178-9C8D-4455A4DAC8D2}" type="parTrans" cxnId="{3D5CF68B-5E63-4877-A7B9-A0ED461ED550}">
      <dgm:prSet/>
      <dgm:spPr/>
      <dgm:t>
        <a:bodyPr/>
        <a:lstStyle/>
        <a:p>
          <a:endParaRPr lang="en-US"/>
        </a:p>
      </dgm:t>
    </dgm:pt>
    <dgm:pt modelId="{741A69EA-C4E0-4DC1-AF3B-A88C41C2A24A}" type="sibTrans" cxnId="{3D5CF68B-5E63-4877-A7B9-A0ED461ED550}">
      <dgm:prSet/>
      <dgm:spPr/>
      <dgm:t>
        <a:bodyPr/>
        <a:lstStyle/>
        <a:p>
          <a:endParaRPr lang="en-US"/>
        </a:p>
      </dgm:t>
    </dgm:pt>
    <dgm:pt modelId="{C5BB6444-206D-4ADE-9E63-4EDC2BB802B2}">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Contextual Bias Debiasing</a:t>
          </a:r>
        </a:p>
      </dgm:t>
    </dgm:pt>
    <dgm:pt modelId="{3927C7A3-A5E9-4332-8CB2-1E4858553D56}" type="parTrans" cxnId="{5A1A7CCF-7525-4966-8A50-C13C6D19BDDE}">
      <dgm:prSet/>
      <dgm:spPr/>
      <dgm:t>
        <a:bodyPr/>
        <a:lstStyle/>
        <a:p>
          <a:endParaRPr lang="en-US"/>
        </a:p>
      </dgm:t>
    </dgm:pt>
    <dgm:pt modelId="{25504C3F-A527-411B-911B-E655227E2EB3}" type="sibTrans" cxnId="{5A1A7CCF-7525-4966-8A50-C13C6D19BDDE}">
      <dgm:prSet/>
      <dgm:spPr/>
      <dgm:t>
        <a:bodyPr/>
        <a:lstStyle/>
        <a:p>
          <a:endParaRPr lang="en-US"/>
        </a:p>
      </dgm:t>
    </dgm:pt>
    <dgm:pt modelId="{C804DBCB-6F82-4553-ABFF-5D2FF9FCE46D}">
      <dgm:prSet>
        <dgm:style>
          <a:lnRef idx="2">
            <a:schemeClr val="accent1"/>
          </a:lnRef>
          <a:fillRef idx="1">
            <a:schemeClr val="lt1"/>
          </a:fillRef>
          <a:effectRef idx="0">
            <a:schemeClr val="accent1"/>
          </a:effectRef>
          <a:fontRef idx="minor">
            <a:schemeClr val="dk1"/>
          </a:fontRef>
        </dgm:style>
      </dgm:prSet>
      <dgm:spPr/>
      <dgm:t>
        <a:bodyPr/>
        <a:lstStyle/>
        <a:p>
          <a:r>
            <a:rPr lang="en-GB" i="0" u="none" strike="noStrike" baseline="0" dirty="0">
              <a:latin typeface="TimesNewRomanPS-BoldMT"/>
            </a:rPr>
            <a:t>Nina Schaaf, Omar de Mitri, Hang </a:t>
          </a:r>
          <a:r>
            <a:rPr lang="en-GB" i="0" u="none" strike="noStrike" baseline="0" dirty="0" err="1">
              <a:latin typeface="TimesNewRomanPS-BoldMT"/>
            </a:rPr>
            <a:t>Beom</a:t>
          </a:r>
          <a:r>
            <a:rPr lang="en-GB" i="0" u="none" strike="noStrike" baseline="0" dirty="0">
              <a:latin typeface="TimesNewRomanPS-BoldMT"/>
            </a:rPr>
            <a:t> Kim, Alexander </a:t>
          </a:r>
          <a:r>
            <a:rPr lang="en-GB" i="0" u="none" strike="noStrike" baseline="0" dirty="0" err="1">
              <a:latin typeface="TimesNewRomanPS-BoldMT"/>
            </a:rPr>
            <a:t>Windberger</a:t>
          </a:r>
          <a:r>
            <a:rPr lang="en-GB" i="0" u="none" strike="noStrike" baseline="0" dirty="0">
              <a:latin typeface="TimesNewRomanPS-BoldMT"/>
            </a:rPr>
            <a:t>, Marco F. Huber</a:t>
          </a:r>
          <a:r>
            <a:rPr lang="en-US" i="0" u="none" strike="noStrike" baseline="0" dirty="0">
              <a:latin typeface="TimesNewRomanPS-BoldMT"/>
            </a:rPr>
            <a:t>,</a:t>
          </a:r>
          <a:r>
            <a:rPr lang="en-US" b="1" i="0" u="none" strike="noStrike" baseline="0" dirty="0">
              <a:latin typeface="TimesNewRomanPS-BoldMT"/>
            </a:rPr>
            <a:t> 2021 </a:t>
          </a:r>
          <a:r>
            <a:rPr lang="en-US" i="0" u="none" strike="noStrike" baseline="0" dirty="0">
              <a:latin typeface="TimesNewRomanPS-BoldMT"/>
            </a:rPr>
            <a:t>, “</a:t>
          </a:r>
          <a:r>
            <a:rPr lang="en-GB" b="1" i="0" dirty="0"/>
            <a:t>Towards Measuring Bias in Image Classification</a:t>
          </a:r>
          <a:r>
            <a:rPr lang="en-US" i="0" u="none" strike="noStrike" baseline="0" dirty="0">
              <a:latin typeface="TimesNewRomanPS-BoldMT"/>
            </a:rPr>
            <a:t>”.</a:t>
          </a:r>
          <a:endParaRPr lang="en-US" dirty="0"/>
        </a:p>
      </dgm:t>
    </dgm:pt>
    <dgm:pt modelId="{2145F5DD-AF24-491E-8E20-0C12A24E4453}" type="parTrans" cxnId="{FDA4E67A-DAA1-4E50-A1E9-B8BBCE97BD8E}">
      <dgm:prSet/>
      <dgm:spPr/>
      <dgm:t>
        <a:bodyPr/>
        <a:lstStyle/>
        <a:p>
          <a:endParaRPr lang="en-US"/>
        </a:p>
      </dgm:t>
    </dgm:pt>
    <dgm:pt modelId="{5BE5DF36-A3FF-4789-99FE-668BA23FC1E3}" type="sibTrans" cxnId="{FDA4E67A-DAA1-4E50-A1E9-B8BBCE97BD8E}">
      <dgm:prSet/>
      <dgm:spPr/>
      <dgm:t>
        <a:bodyPr/>
        <a:lstStyle/>
        <a:p>
          <a:endParaRPr lang="en-US"/>
        </a:p>
      </dgm:t>
    </dgm:pt>
    <dgm:pt modelId="{BA752623-9C72-4090-885D-D337CC71DE46}">
      <dgm:prSet>
        <dgm:style>
          <a:lnRef idx="2">
            <a:schemeClr val="accent3"/>
          </a:lnRef>
          <a:fillRef idx="1">
            <a:schemeClr val="lt1"/>
          </a:fillRef>
          <a:effectRef idx="0">
            <a:schemeClr val="accent3"/>
          </a:effectRef>
          <a:fontRef idx="minor">
            <a:schemeClr val="dk1"/>
          </a:fontRef>
        </dgm:style>
      </dgm:prSet>
      <dgm:spPr/>
      <dgm:t>
        <a:bodyPr/>
        <a:lstStyle/>
        <a:p>
          <a:endParaRPr lang="en-US" dirty="0"/>
        </a:p>
      </dgm:t>
    </dgm:pt>
    <dgm:pt modelId="{9F9CE676-12BA-4F1C-8867-E43A06F63699}" type="parTrans" cxnId="{06491E93-1E2B-4347-A668-800CACDC19C7}">
      <dgm:prSet/>
      <dgm:spPr/>
      <dgm:t>
        <a:bodyPr/>
        <a:lstStyle/>
        <a:p>
          <a:endParaRPr lang="en-GB"/>
        </a:p>
      </dgm:t>
    </dgm:pt>
    <dgm:pt modelId="{52B26397-F859-44B7-8C1C-8C95AD03ACC6}" type="sibTrans" cxnId="{06491E93-1E2B-4347-A668-800CACDC19C7}">
      <dgm:prSet/>
      <dgm:spPr/>
      <dgm:t>
        <a:bodyPr/>
        <a:lstStyle/>
        <a:p>
          <a:endParaRPr lang="en-GB"/>
        </a:p>
      </dgm:t>
    </dgm:pt>
    <dgm:pt modelId="{EC375E68-EC6C-488A-8512-2C8B637B9CA1}">
      <dgm:prSet>
        <dgm:style>
          <a:lnRef idx="2">
            <a:schemeClr val="accent3"/>
          </a:lnRef>
          <a:fillRef idx="1">
            <a:schemeClr val="lt1"/>
          </a:fillRef>
          <a:effectRef idx="0">
            <a:schemeClr val="accent3"/>
          </a:effectRef>
          <a:fontRef idx="minor">
            <a:schemeClr val="dk1"/>
          </a:fontRef>
        </dgm:style>
      </dgm:prSet>
      <dgm:spPr/>
      <dgm:t>
        <a:bodyPr/>
        <a:lstStyle/>
        <a:p>
          <a:r>
            <a:rPr lang="en-GB" dirty="0"/>
            <a:t>Wei Zhu, Haitian Zheng, </a:t>
          </a:r>
          <a:r>
            <a:rPr lang="en-GB" dirty="0" err="1"/>
            <a:t>Haofu</a:t>
          </a:r>
          <a:r>
            <a:rPr lang="en-GB" dirty="0"/>
            <a:t> Liao, </a:t>
          </a:r>
          <a:r>
            <a:rPr lang="en-GB" dirty="0" err="1"/>
            <a:t>Weijian</a:t>
          </a:r>
          <a:r>
            <a:rPr lang="en-GB" dirty="0"/>
            <a:t> Li, and </a:t>
          </a:r>
          <a:r>
            <a:rPr lang="en-GB" dirty="0" err="1"/>
            <a:t>Jiebo</a:t>
          </a:r>
          <a:r>
            <a:rPr lang="en-GB" dirty="0"/>
            <a:t> Luo, </a:t>
          </a:r>
          <a:r>
            <a:rPr lang="en-GB" b="1" dirty="0"/>
            <a:t>2022</a:t>
          </a:r>
          <a:r>
            <a:rPr lang="en-GB" dirty="0"/>
            <a:t>, “</a:t>
          </a:r>
          <a:r>
            <a:rPr lang="en-GB" b="1" i="0" dirty="0"/>
            <a:t>Learning Bias-Invariant Representation by Cross-Sample Mutual Information Minimization</a:t>
          </a:r>
          <a:r>
            <a:rPr lang="en-GB" dirty="0"/>
            <a:t>”</a:t>
          </a:r>
          <a:endParaRPr lang="en-US" dirty="0"/>
        </a:p>
      </dgm:t>
    </dgm:pt>
    <dgm:pt modelId="{32ECF7D4-DDCD-4EC3-B4A6-997D16C9F74E}" type="parTrans" cxnId="{E4704763-3BDE-40CF-89DD-7DD4FBB1E40F}">
      <dgm:prSet/>
      <dgm:spPr/>
      <dgm:t>
        <a:bodyPr/>
        <a:lstStyle/>
        <a:p>
          <a:endParaRPr lang="en-GB"/>
        </a:p>
      </dgm:t>
    </dgm:pt>
    <dgm:pt modelId="{27316190-42C3-4C5C-BBD4-E9D20A93BF38}" type="sibTrans" cxnId="{E4704763-3BDE-40CF-89DD-7DD4FBB1E40F}">
      <dgm:prSet/>
      <dgm:spPr/>
      <dgm:t>
        <a:bodyPr/>
        <a:lstStyle/>
        <a:p>
          <a:endParaRPr lang="en-GB"/>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Bias Based on Model Performance </a:t>
          </a:r>
        </a:p>
      </dgm:t>
    </dgm:pt>
    <dgm:pt modelId="{3E92E7C8-5D3E-4685-8060-A9CED0EBD859}" type="sibTrans" cxnId="{CB276023-163E-47F9-883B-8084A8B80C80}">
      <dgm:prSet/>
      <dgm:spPr/>
      <dgm:t>
        <a:bodyPr/>
        <a:lstStyle/>
        <a:p>
          <a:endParaRPr lang="en-US"/>
        </a:p>
      </dgm:t>
    </dgm:pt>
    <dgm:pt modelId="{ECC97991-2265-4E04-9CC8-C676ADC5B8FD}" type="parTrans" cxnId="{CB276023-163E-47F9-883B-8084A8B80C80}">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7E4A609C-53ED-450C-9EFD-1382E1C47087}" type="pres">
      <dgm:prSet presAssocID="{C5BB6444-206D-4ADE-9E63-4EDC2BB802B2}" presName="parentLin" presStyleCnt="0"/>
      <dgm:spPr/>
    </dgm:pt>
    <dgm:pt modelId="{50556171-DFD2-4347-9B91-27F45E7EB9A1}" type="pres">
      <dgm:prSet presAssocID="{C5BB6444-206D-4ADE-9E63-4EDC2BB802B2}" presName="parentLeftMargin" presStyleLbl="node1" presStyleIdx="0" presStyleCnt="2"/>
      <dgm:spPr/>
    </dgm:pt>
    <dgm:pt modelId="{D2C1D0F1-BEAF-46F4-B39E-D250638926E5}" type="pres">
      <dgm:prSet presAssocID="{C5BB6444-206D-4ADE-9E63-4EDC2BB802B2}" presName="parentText" presStyleLbl="node1" presStyleIdx="1" presStyleCnt="2">
        <dgm:presLayoutVars>
          <dgm:chMax val="0"/>
          <dgm:bulletEnabled val="1"/>
        </dgm:presLayoutVars>
      </dgm:prSet>
      <dgm:spPr/>
    </dgm:pt>
    <dgm:pt modelId="{688112F7-C681-4E18-91D0-64765946A9F7}" type="pres">
      <dgm:prSet presAssocID="{C5BB6444-206D-4ADE-9E63-4EDC2BB802B2}" presName="negativeSpace" presStyleCnt="0"/>
      <dgm:spPr/>
    </dgm:pt>
    <dgm:pt modelId="{435FF7A3-9C9D-46B3-9382-47C8B67C3423}" type="pres">
      <dgm:prSet presAssocID="{C5BB6444-206D-4ADE-9E63-4EDC2BB802B2}" presName="childText" presStyleLbl="conFgAcc1" presStyleIdx="1" presStyleCnt="2">
        <dgm:presLayoutVars>
          <dgm:bulletEnabled val="1"/>
        </dgm:presLayoutVars>
      </dgm:prSet>
      <dgm:spPr/>
    </dgm:pt>
  </dgm:ptLst>
  <dgm:cxnLst>
    <dgm:cxn modelId="{5FA9E804-1805-4063-8083-5F15EC49EDC4}" type="presOf" srcId="{BA752623-9C72-4090-885D-D337CC71DE46}" destId="{435FF7A3-9C9D-46B3-9382-47C8B67C3423}" srcOrd="0" destOrd="2" presId="urn:microsoft.com/office/officeart/2005/8/layout/list1"/>
    <dgm:cxn modelId="{5C0E7E1C-09AB-4C26-9D25-E863FCAD5332}" type="presOf" srcId="{EC375E68-EC6C-488A-8512-2C8B637B9CA1}" destId="{435FF7A3-9C9D-46B3-9382-47C8B67C3423}" srcOrd="0" destOrd="1"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5443AC2A-6DEE-497C-A06F-AD9E07F850C1}" type="presOf" srcId="{C5BB6444-206D-4ADE-9E63-4EDC2BB802B2}" destId="{D2C1D0F1-BEAF-46F4-B39E-D250638926E5}" srcOrd="1" destOrd="0" presId="urn:microsoft.com/office/officeart/2005/8/layout/list1"/>
    <dgm:cxn modelId="{E4704763-3BDE-40CF-89DD-7DD4FBB1E40F}" srcId="{C5BB6444-206D-4ADE-9E63-4EDC2BB802B2}" destId="{EC375E68-EC6C-488A-8512-2C8B637B9CA1}" srcOrd="1" destOrd="0" parTransId="{32ECF7D4-DDCD-4EC3-B4A6-997D16C9F74E}" sibTransId="{27316190-42C3-4C5C-BBD4-E9D20A93BF38}"/>
    <dgm:cxn modelId="{FDA4E67A-DAA1-4E50-A1E9-B8BBCE97BD8E}" srcId="{925938AD-865E-4730-BAD5-D36BCE59B929}" destId="{C804DBCB-6F82-4553-ABFF-5D2FF9FCE46D}" srcOrd="0" destOrd="0" parTransId="{2145F5DD-AF24-491E-8E20-0C12A24E4453}" sibTransId="{5BE5DF36-A3FF-4789-99FE-668BA23FC1E3}"/>
    <dgm:cxn modelId="{3D5CF68B-5E63-4877-A7B9-A0ED461ED550}" srcId="{C5BB6444-206D-4ADE-9E63-4EDC2BB802B2}" destId="{0A7F7366-22CD-4DE5-8A8A-4C8EE9F9B0C4}" srcOrd="0" destOrd="0" parTransId="{9B1AACAF-61D4-4178-9C8D-4455A4DAC8D2}" sibTransId="{741A69EA-C4E0-4DC1-AF3B-A88C41C2A24A}"/>
    <dgm:cxn modelId="{8D5D8990-00F0-4544-BC61-66521F93488A}" type="presOf" srcId="{C5BB6444-206D-4ADE-9E63-4EDC2BB802B2}" destId="{50556171-DFD2-4347-9B91-27F45E7EB9A1}" srcOrd="0" destOrd="0" presId="urn:microsoft.com/office/officeart/2005/8/layout/list1"/>
    <dgm:cxn modelId="{06491E93-1E2B-4347-A668-800CACDC19C7}" srcId="{C5BB6444-206D-4ADE-9E63-4EDC2BB802B2}" destId="{BA752623-9C72-4090-885D-D337CC71DE46}" srcOrd="2" destOrd="0" parTransId="{9F9CE676-12BA-4F1C-8867-E43A06F63699}" sibTransId="{52B26397-F859-44B7-8C1C-8C95AD03ACC6}"/>
    <dgm:cxn modelId="{E6EEDFCB-A7FC-4B7C-88D5-31B2E1CCFEFE}" type="presOf" srcId="{0A7F7366-22CD-4DE5-8A8A-4C8EE9F9B0C4}" destId="{435FF7A3-9C9D-46B3-9382-47C8B67C3423}" srcOrd="0" destOrd="0" presId="urn:microsoft.com/office/officeart/2005/8/layout/list1"/>
    <dgm:cxn modelId="{5A1A7CCF-7525-4966-8A50-C13C6D19BDDE}" srcId="{4930E395-57A8-49CD-A76C-C68D730CC129}" destId="{C5BB6444-206D-4ADE-9E63-4EDC2BB802B2}" srcOrd="1" destOrd="0" parTransId="{3927C7A3-A5E9-4332-8CB2-1E4858553D56}" sibTransId="{25504C3F-A527-411B-911B-E655227E2EB3}"/>
    <dgm:cxn modelId="{CAAF5CD5-6930-40B0-B25D-773B82F74787}" type="presOf" srcId="{C804DBCB-6F82-4553-ABFF-5D2FF9FCE46D}" destId="{DF113BB7-B072-4A0F-A079-17753F7689AF}" srcOrd="0" destOrd="0"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C68E6A97-4A58-499A-9E17-08E467E22575}" type="presParOf" srcId="{7A49896E-FFE5-45D3-8686-552111E4027E}" destId="{7E4A609C-53ED-450C-9EFD-1382E1C47087}" srcOrd="4" destOrd="0" presId="urn:microsoft.com/office/officeart/2005/8/layout/list1"/>
    <dgm:cxn modelId="{F241AEBF-2E87-4887-9960-BDC5B16D9C0D}" type="presParOf" srcId="{7E4A609C-53ED-450C-9EFD-1382E1C47087}" destId="{50556171-DFD2-4347-9B91-27F45E7EB9A1}" srcOrd="0" destOrd="0" presId="urn:microsoft.com/office/officeart/2005/8/layout/list1"/>
    <dgm:cxn modelId="{0D885366-2518-4D41-A879-450D2F3EB433}" type="presParOf" srcId="{7E4A609C-53ED-450C-9EFD-1382E1C47087}" destId="{D2C1D0F1-BEAF-46F4-B39E-D250638926E5}" srcOrd="1" destOrd="0" presId="urn:microsoft.com/office/officeart/2005/8/layout/list1"/>
    <dgm:cxn modelId="{EC280AB9-D5BA-4381-B6AD-9E2A0E1403CF}" type="presParOf" srcId="{7A49896E-FFE5-45D3-8686-552111E4027E}" destId="{688112F7-C681-4E18-91D0-64765946A9F7}" srcOrd="5" destOrd="0" presId="urn:microsoft.com/office/officeart/2005/8/layout/list1"/>
    <dgm:cxn modelId="{4C708BA6-D31C-4CC7-A742-A4E134A37F2B}" type="presParOf" srcId="{7A49896E-FFE5-45D3-8686-552111E4027E}" destId="{435FF7A3-9C9D-46B3-9382-47C8B67C342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DB3C537-F15F-4DF2-9029-1B5A6082226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249B5E0-3DEF-49A4-B450-A934811FA433}">
      <dgm:prSet phldrT="[Text]">
        <dgm:style>
          <a:lnRef idx="1">
            <a:schemeClr val="accent2"/>
          </a:lnRef>
          <a:fillRef idx="2">
            <a:schemeClr val="accent2"/>
          </a:fillRef>
          <a:effectRef idx="1">
            <a:schemeClr val="accent2"/>
          </a:effectRef>
          <a:fontRef idx="minor">
            <a:schemeClr val="dk1"/>
          </a:fontRef>
        </dgm:style>
      </dgm:prSet>
      <dgm:spPr/>
      <dgm:t>
        <a:bodyPr/>
        <a:lstStyle/>
        <a:p>
          <a:r>
            <a:rPr lang="en-US" b="1" dirty="0"/>
            <a:t>Factors Considered when Creating the metrics</a:t>
          </a:r>
          <a:endParaRPr lang="en-US" dirty="0"/>
        </a:p>
      </dgm:t>
    </dgm:pt>
    <dgm:pt modelId="{68E4A186-3882-4A9D-AC06-FD4FBB6B3F22}" type="parTrans" cxnId="{03E48A78-B468-4CC0-9D4B-1840240744EF}">
      <dgm:prSet/>
      <dgm:spPr/>
      <dgm:t>
        <a:bodyPr/>
        <a:lstStyle/>
        <a:p>
          <a:endParaRPr lang="en-US"/>
        </a:p>
      </dgm:t>
    </dgm:pt>
    <dgm:pt modelId="{87C40181-0AC5-4CC3-A7B4-A1858209B487}" type="sibTrans" cxnId="{03E48A78-B468-4CC0-9D4B-1840240744EF}">
      <dgm:prSet/>
      <dgm:spPr/>
      <dgm:t>
        <a:bodyPr/>
        <a:lstStyle/>
        <a:p>
          <a:endParaRPr lang="en-US"/>
        </a:p>
      </dgm:t>
    </dgm:pt>
    <dgm:pt modelId="{2653B9A7-4C7F-44A4-8EFA-DD38E5C4775B}">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Object Size Relative to the Person</a:t>
          </a:r>
        </a:p>
      </dgm:t>
    </dgm:pt>
    <dgm:pt modelId="{EEF339CA-0155-4F6B-82CB-A79E504B294C}" type="parTrans" cxnId="{93D65B6B-42FB-4673-8563-330FEB3D4A50}">
      <dgm:prSet/>
      <dgm:spPr/>
      <dgm:t>
        <a:bodyPr/>
        <a:lstStyle/>
        <a:p>
          <a:endParaRPr lang="en-US"/>
        </a:p>
      </dgm:t>
    </dgm:pt>
    <dgm:pt modelId="{4527B7FB-712D-4198-A450-77FB7485A513}" type="sibTrans" cxnId="{93D65B6B-42FB-4673-8563-330FEB3D4A50}">
      <dgm:prSet/>
      <dgm:spPr/>
      <dgm:t>
        <a:bodyPr/>
        <a:lstStyle/>
        <a:p>
          <a:endParaRPr lang="en-US"/>
        </a:p>
      </dgm:t>
    </dgm:pt>
    <dgm:pt modelId="{C94A2E78-986B-4FB1-AB14-314893547415}">
      <dgm:prSet phldrT="[Text]">
        <dgm:style>
          <a:lnRef idx="1">
            <a:schemeClr val="accent3"/>
          </a:lnRef>
          <a:fillRef idx="2">
            <a:schemeClr val="accent3"/>
          </a:fillRef>
          <a:effectRef idx="1">
            <a:schemeClr val="accent3"/>
          </a:effectRef>
          <a:fontRef idx="minor">
            <a:schemeClr val="dk1"/>
          </a:fontRef>
        </dgm:style>
      </dgm:prSet>
      <dgm:spPr/>
      <dgm:t>
        <a:bodyPr/>
        <a:lstStyle/>
        <a:p>
          <a:pPr>
            <a:buNone/>
          </a:pPr>
          <a:r>
            <a:rPr lang="en-US" b="1" dirty="0"/>
            <a:t>References for selecting factors.</a:t>
          </a:r>
          <a:endParaRPr lang="en-US" dirty="0"/>
        </a:p>
      </dgm:t>
    </dgm:pt>
    <dgm:pt modelId="{33721983-58C9-4012-B283-920F5864555C}" type="parTrans" cxnId="{77F38156-853B-469D-8E45-49A81997824B}">
      <dgm:prSet/>
      <dgm:spPr/>
      <dgm:t>
        <a:bodyPr/>
        <a:lstStyle/>
        <a:p>
          <a:endParaRPr lang="en-US"/>
        </a:p>
      </dgm:t>
    </dgm:pt>
    <dgm:pt modelId="{95188561-9D41-4091-8042-D6D0367D469E}" type="sibTrans" cxnId="{77F38156-853B-469D-8E45-49A81997824B}">
      <dgm:prSet/>
      <dgm:spPr/>
      <dgm:t>
        <a:bodyPr/>
        <a:lstStyle/>
        <a:p>
          <a:endParaRPr lang="en-US"/>
        </a:p>
      </dgm:t>
    </dgm:pt>
    <dgm:pt modelId="{1761478A-2D7F-432D-A991-0AAF240CF60A}">
      <dgm:prSet phldrT="[Text]">
        <dgm:style>
          <a:lnRef idx="2">
            <a:schemeClr val="accent3"/>
          </a:lnRef>
          <a:fillRef idx="1">
            <a:schemeClr val="lt1"/>
          </a:fillRef>
          <a:effectRef idx="0">
            <a:schemeClr val="accent3"/>
          </a:effectRef>
          <a:fontRef idx="minor">
            <a:schemeClr val="dk1"/>
          </a:fontRef>
        </dgm:style>
      </dgm:prSet>
      <dgm:spPr/>
      <dgm:t>
        <a:bodyPr/>
        <a:lstStyle/>
        <a:p>
          <a:r>
            <a:rPr lang="en-GB" i="0" u="none" strike="noStrike" baseline="0" dirty="0">
              <a:latin typeface="TimesNewRomanPS-BoldMT"/>
            </a:rPr>
            <a:t>Angelina Wang, Alexander Liu, Ryan Zhang, Anat Kleiman, Leslie Kim, Dora Zhao, Iroha Shirai, Arvind Narayanan, Olga </a:t>
          </a:r>
          <a:r>
            <a:rPr lang="en-GB" i="0" u="none" strike="noStrike" baseline="0" dirty="0" err="1">
              <a:latin typeface="TimesNewRomanPS-BoldMT"/>
            </a:rPr>
            <a:t>Russakovsky</a:t>
          </a:r>
          <a:r>
            <a:rPr lang="en-US" i="0" u="none" strike="noStrike" baseline="0" dirty="0">
              <a:latin typeface="TimesNewRomanPS-BoldMT"/>
            </a:rPr>
            <a:t>,</a:t>
          </a:r>
          <a:r>
            <a:rPr lang="en-US" b="1" i="0" u="none" strike="noStrike" baseline="0" dirty="0">
              <a:latin typeface="TimesNewRomanPS-BoldMT"/>
            </a:rPr>
            <a:t> 2020 </a:t>
          </a:r>
          <a:r>
            <a:rPr lang="en-US" i="0" u="none" strike="noStrike" baseline="0" dirty="0">
              <a:latin typeface="TimesNewRomanPS-BoldMT"/>
            </a:rPr>
            <a:t>, “</a:t>
          </a:r>
          <a:r>
            <a:rPr lang="en-GB" b="1" i="0" dirty="0"/>
            <a:t>REVISE: A Tool for Measuring and Mitigating Bias in Visual Datasets</a:t>
          </a:r>
          <a:r>
            <a:rPr lang="en-US" i="0" u="none" strike="noStrike" baseline="0" dirty="0">
              <a:latin typeface="TimesNewRomanPS-BoldMT"/>
            </a:rPr>
            <a:t>”.</a:t>
          </a:r>
          <a:endParaRPr lang="en-US" dirty="0"/>
        </a:p>
      </dgm:t>
    </dgm:pt>
    <dgm:pt modelId="{8B15732A-30CA-40BD-ADAE-06A7519D77DF}" type="parTrans" cxnId="{436DBC7F-831F-4743-BEC7-B60D96A29D3B}">
      <dgm:prSet/>
      <dgm:spPr/>
      <dgm:t>
        <a:bodyPr/>
        <a:lstStyle/>
        <a:p>
          <a:endParaRPr lang="en-US"/>
        </a:p>
      </dgm:t>
    </dgm:pt>
    <dgm:pt modelId="{9E8CE557-28FA-43C0-9D6C-68A3EB57D154}" type="sibTrans" cxnId="{436DBC7F-831F-4743-BEC7-B60D96A29D3B}">
      <dgm:prSet/>
      <dgm:spPr/>
      <dgm:t>
        <a:bodyPr/>
        <a:lstStyle/>
        <a:p>
          <a:endParaRPr lang="en-US"/>
        </a:p>
      </dgm:t>
    </dgm:pt>
    <dgm:pt modelId="{39D2301F-217B-47FA-95BB-304931773A1E}">
      <dgm:prSet phldrT="[Text]">
        <dgm:style>
          <a:lnRef idx="2">
            <a:schemeClr val="accent2"/>
          </a:lnRef>
          <a:fillRef idx="1">
            <a:schemeClr val="lt1"/>
          </a:fillRef>
          <a:effectRef idx="0">
            <a:schemeClr val="accent2"/>
          </a:effectRef>
          <a:fontRef idx="minor">
            <a:schemeClr val="dk1"/>
          </a:fontRef>
        </dgm:style>
      </dgm:prSet>
      <dgm:spPr/>
      <dgm:t>
        <a:bodyPr/>
        <a:lstStyle/>
        <a:p>
          <a:r>
            <a:rPr lang="en-US" dirty="0"/>
            <a:t>Distance Between Objects and Person</a:t>
          </a:r>
        </a:p>
      </dgm:t>
    </dgm:pt>
    <dgm:pt modelId="{84853234-8D1D-4A9C-8325-A8F4F1381ECE}" type="parTrans" cxnId="{9F6BDC0B-CA99-4F66-9F45-34380EFBA2DF}">
      <dgm:prSet/>
      <dgm:spPr/>
      <dgm:t>
        <a:bodyPr/>
        <a:lstStyle/>
        <a:p>
          <a:endParaRPr lang="en-US"/>
        </a:p>
      </dgm:t>
    </dgm:pt>
    <dgm:pt modelId="{579FCEBF-9FF3-4DCB-ADD6-A56E029768FB}" type="sibTrans" cxnId="{9F6BDC0B-CA99-4F66-9F45-34380EFBA2DF}">
      <dgm:prSet/>
      <dgm:spPr/>
      <dgm:t>
        <a:bodyPr/>
        <a:lstStyle/>
        <a:p>
          <a:endParaRPr lang="en-US"/>
        </a:p>
      </dgm:t>
    </dgm:pt>
    <dgm:pt modelId="{F46CDFF6-02E6-4B57-BA5F-3708B954CB46}">
      <dgm:prSet>
        <dgm:style>
          <a:lnRef idx="2">
            <a:schemeClr val="accent2"/>
          </a:lnRef>
          <a:fillRef idx="1">
            <a:schemeClr val="lt1"/>
          </a:fillRef>
          <a:effectRef idx="0">
            <a:schemeClr val="accent2"/>
          </a:effectRef>
          <a:fontRef idx="minor">
            <a:schemeClr val="dk1"/>
          </a:fontRef>
        </dgm:style>
      </dgm:prSet>
      <dgm:spPr/>
      <dgm:t>
        <a:bodyPr/>
        <a:lstStyle/>
        <a:p>
          <a:r>
            <a:rPr lang="en-US" dirty="0"/>
            <a:t>Scene Context</a:t>
          </a:r>
        </a:p>
      </dgm:t>
    </dgm:pt>
    <dgm:pt modelId="{7ACAEB39-5136-468B-85A4-50F16EF697FA}" type="sibTrans" cxnId="{6ED2BEF6-3295-4A4C-A89A-198DF7D009DB}">
      <dgm:prSet/>
      <dgm:spPr/>
      <dgm:t>
        <a:bodyPr/>
        <a:lstStyle/>
        <a:p>
          <a:endParaRPr lang="en-US"/>
        </a:p>
      </dgm:t>
    </dgm:pt>
    <dgm:pt modelId="{CD7204D1-E253-4830-8428-D24BFC972713}" type="parTrans" cxnId="{6ED2BEF6-3295-4A4C-A89A-198DF7D009DB}">
      <dgm:prSet/>
      <dgm:spPr/>
      <dgm:t>
        <a:bodyPr/>
        <a:lstStyle/>
        <a:p>
          <a:endParaRPr lang="en-US"/>
        </a:p>
      </dgm:t>
    </dgm:pt>
    <dgm:pt modelId="{04476717-0551-4589-A1F7-7D39037E52AF}">
      <dgm:prSet>
        <dgm:style>
          <a:lnRef idx="2">
            <a:schemeClr val="accent2"/>
          </a:lnRef>
          <a:fillRef idx="1">
            <a:schemeClr val="lt1"/>
          </a:fillRef>
          <a:effectRef idx="0">
            <a:schemeClr val="accent2"/>
          </a:effectRef>
          <a:fontRef idx="minor">
            <a:schemeClr val="dk1"/>
          </a:fontRef>
        </dgm:style>
      </dgm:prSet>
      <dgm:spPr/>
      <dgm:t>
        <a:bodyPr/>
        <a:lstStyle/>
        <a:p>
          <a:endParaRPr lang="en-US" dirty="0"/>
        </a:p>
      </dgm:t>
    </dgm:pt>
    <dgm:pt modelId="{09CDC47D-AD02-439B-A8D3-C2C097595DC1}" type="sibTrans" cxnId="{724F745E-87B9-4EB2-BA6F-4AE12B3CF5C5}">
      <dgm:prSet/>
      <dgm:spPr/>
      <dgm:t>
        <a:bodyPr/>
        <a:lstStyle/>
        <a:p>
          <a:endParaRPr lang="en-US"/>
        </a:p>
      </dgm:t>
    </dgm:pt>
    <dgm:pt modelId="{5A1C421B-0D58-4374-8DE8-8A0783051DC0}" type="parTrans" cxnId="{724F745E-87B9-4EB2-BA6F-4AE12B3CF5C5}">
      <dgm:prSet/>
      <dgm:spPr/>
      <dgm:t>
        <a:bodyPr/>
        <a:lstStyle/>
        <a:p>
          <a:endParaRPr lang="en-US"/>
        </a:p>
      </dgm:t>
    </dgm:pt>
    <dgm:pt modelId="{3BA1852B-1720-4D7F-A63A-64DCF8E0DD40}">
      <dgm:prSet phldrT="[Text]">
        <dgm:style>
          <a:lnRef idx="2">
            <a:schemeClr val="accent3"/>
          </a:lnRef>
          <a:fillRef idx="1">
            <a:schemeClr val="lt1"/>
          </a:fillRef>
          <a:effectRef idx="0">
            <a:schemeClr val="accent3"/>
          </a:effectRef>
          <a:fontRef idx="minor">
            <a:schemeClr val="dk1"/>
          </a:fontRef>
        </dgm:style>
      </dgm:prSet>
      <dgm:spPr/>
      <dgm:t>
        <a:bodyPr/>
        <a:lstStyle/>
        <a:p>
          <a:r>
            <a:rPr lang="en-GB" b="0" i="1" u="none" strike="noStrike" baseline="0" dirty="0">
              <a:latin typeface="NimbusRomNo9L-ReguItal"/>
            </a:rPr>
            <a:t>Ahmed Sabir, </a:t>
          </a:r>
          <a:r>
            <a:rPr lang="en-GB" b="0" i="1" u="none" strike="noStrike" baseline="0" dirty="0" err="1">
              <a:latin typeface="NimbusRomNo9L-ReguItal"/>
            </a:rPr>
            <a:t>Lluís</a:t>
          </a:r>
          <a:r>
            <a:rPr lang="en-GB" b="0" i="1" u="none" strike="noStrike" baseline="0" dirty="0">
              <a:latin typeface="NimbusRomNo9L-ReguItal"/>
            </a:rPr>
            <a:t> </a:t>
          </a:r>
          <a:r>
            <a:rPr lang="en-GB" b="0" i="1" u="none" strike="noStrike" baseline="0" dirty="0" err="1">
              <a:latin typeface="NimbusRomNo9L-ReguItal"/>
            </a:rPr>
            <a:t>Padró</a:t>
          </a:r>
          <a:r>
            <a:rPr lang="en-US" b="1" i="0" u="none" strike="noStrike" baseline="0" dirty="0">
              <a:latin typeface="TimesNewRomanPS-BoldMT"/>
            </a:rPr>
            <a:t>, 2023, “</a:t>
          </a:r>
          <a:r>
            <a:rPr lang="en-GB" b="1" i="0" dirty="0"/>
            <a:t>Women Wearing Lipstick: Measuring the Bias Between an Object and Its Related Gender</a:t>
          </a:r>
          <a:r>
            <a:rPr lang="en-US" b="1" i="0" u="none" strike="noStrike" baseline="0" dirty="0">
              <a:latin typeface="TimesNewRomanPS-BoldMT"/>
            </a:rPr>
            <a:t>”</a:t>
          </a:r>
          <a:endParaRPr lang="en-US" dirty="0"/>
        </a:p>
      </dgm:t>
    </dgm:pt>
    <dgm:pt modelId="{25D3EB96-11F8-4A38-9EE0-C98D2C0C56C8}" type="sibTrans" cxnId="{C5A50F39-A6DE-43EB-A92B-E37D7AD5A935}">
      <dgm:prSet/>
      <dgm:spPr/>
      <dgm:t>
        <a:bodyPr/>
        <a:lstStyle/>
        <a:p>
          <a:endParaRPr lang="en-US"/>
        </a:p>
      </dgm:t>
    </dgm:pt>
    <dgm:pt modelId="{F5F23FA8-A473-4F56-ACE3-214E61718A8E}" type="parTrans" cxnId="{C5A50F39-A6DE-43EB-A92B-E37D7AD5A935}">
      <dgm:prSet/>
      <dgm:spPr/>
      <dgm:t>
        <a:bodyPr/>
        <a:lstStyle/>
        <a:p>
          <a:endParaRPr lang="en-US"/>
        </a:p>
      </dgm:t>
    </dgm:pt>
    <dgm:pt modelId="{1F21595F-BB58-4F2D-B712-816A37B0EB6B}">
      <dgm:prSet>
        <dgm:style>
          <a:lnRef idx="2">
            <a:schemeClr val="accent2"/>
          </a:lnRef>
          <a:fillRef idx="1">
            <a:schemeClr val="lt1"/>
          </a:fillRef>
          <a:effectRef idx="0">
            <a:schemeClr val="accent2"/>
          </a:effectRef>
          <a:fontRef idx="minor">
            <a:schemeClr val="dk1"/>
          </a:fontRef>
        </dgm:style>
      </dgm:prSet>
      <dgm:spPr/>
      <dgm:t>
        <a:bodyPr/>
        <a:lstStyle/>
        <a:p>
          <a:r>
            <a:rPr lang="en-US" dirty="0"/>
            <a:t>Co-occurrence Trends</a:t>
          </a:r>
        </a:p>
      </dgm:t>
    </dgm:pt>
    <dgm:pt modelId="{0A8486A3-7189-4B39-AE18-B62ED0C0E075}" type="parTrans" cxnId="{571809AB-53C0-42FC-82C8-374C452E9CFF}">
      <dgm:prSet/>
      <dgm:spPr/>
    </dgm:pt>
    <dgm:pt modelId="{58EEF6A7-AB18-4E45-8436-32B375EC8D0C}" type="sibTrans" cxnId="{571809AB-53C0-42FC-82C8-374C452E9CFF}">
      <dgm:prSet/>
      <dgm:spPr/>
    </dgm:pt>
    <dgm:pt modelId="{00CFDADA-8E84-4AFC-B648-3625D6D137BD}" type="pres">
      <dgm:prSet presAssocID="{ADB3C537-F15F-4DF2-9029-1B5A6082226A}" presName="linear" presStyleCnt="0">
        <dgm:presLayoutVars>
          <dgm:dir/>
          <dgm:animLvl val="lvl"/>
          <dgm:resizeHandles val="exact"/>
        </dgm:presLayoutVars>
      </dgm:prSet>
      <dgm:spPr/>
    </dgm:pt>
    <dgm:pt modelId="{3BBF678F-BA30-4AA7-940C-351C605CA226}" type="pres">
      <dgm:prSet presAssocID="{1249B5E0-3DEF-49A4-B450-A934811FA433}" presName="parentLin" presStyleCnt="0"/>
      <dgm:spPr/>
    </dgm:pt>
    <dgm:pt modelId="{57A64F62-A131-4542-86DC-81BDD8BDD302}" type="pres">
      <dgm:prSet presAssocID="{1249B5E0-3DEF-49A4-B450-A934811FA433}" presName="parentLeftMargin" presStyleLbl="node1" presStyleIdx="0" presStyleCnt="2"/>
      <dgm:spPr/>
    </dgm:pt>
    <dgm:pt modelId="{F13531CD-AA6F-45A2-8D7D-2203A087D016}" type="pres">
      <dgm:prSet presAssocID="{1249B5E0-3DEF-49A4-B450-A934811FA433}" presName="parentText" presStyleLbl="node1" presStyleIdx="0" presStyleCnt="2" custLinFactNeighborX="-5074" custLinFactNeighborY="2334">
        <dgm:presLayoutVars>
          <dgm:chMax val="0"/>
          <dgm:bulletEnabled val="1"/>
        </dgm:presLayoutVars>
      </dgm:prSet>
      <dgm:spPr/>
    </dgm:pt>
    <dgm:pt modelId="{0F61578A-9527-4B96-8337-2DCE5FFB05D0}" type="pres">
      <dgm:prSet presAssocID="{1249B5E0-3DEF-49A4-B450-A934811FA433}" presName="negativeSpace" presStyleCnt="0"/>
      <dgm:spPr/>
    </dgm:pt>
    <dgm:pt modelId="{382FDE25-698D-46F4-BD2C-CD959C3A4AEF}" type="pres">
      <dgm:prSet presAssocID="{1249B5E0-3DEF-49A4-B450-A934811FA433}" presName="childText" presStyleLbl="conFgAcc1" presStyleIdx="0" presStyleCnt="2" custLinFactNeighborX="609">
        <dgm:presLayoutVars>
          <dgm:bulletEnabled val="1"/>
        </dgm:presLayoutVars>
      </dgm:prSet>
      <dgm:spPr/>
    </dgm:pt>
    <dgm:pt modelId="{D7667CA5-5C66-48DF-8689-AB5365B9276B}" type="pres">
      <dgm:prSet presAssocID="{87C40181-0AC5-4CC3-A7B4-A1858209B487}" presName="spaceBetweenRectangles" presStyleCnt="0"/>
      <dgm:spPr/>
    </dgm:pt>
    <dgm:pt modelId="{488A653F-7D26-4D2B-AC58-B44F576F8695}" type="pres">
      <dgm:prSet presAssocID="{C94A2E78-986B-4FB1-AB14-314893547415}" presName="parentLin" presStyleCnt="0"/>
      <dgm:spPr/>
    </dgm:pt>
    <dgm:pt modelId="{89B89933-F6C9-411A-920E-51C3A423D79C}" type="pres">
      <dgm:prSet presAssocID="{C94A2E78-986B-4FB1-AB14-314893547415}" presName="parentLeftMargin" presStyleLbl="node1" presStyleIdx="0" presStyleCnt="2"/>
      <dgm:spPr/>
    </dgm:pt>
    <dgm:pt modelId="{998004A5-E2C2-404D-B51E-AAEE898AB555}" type="pres">
      <dgm:prSet presAssocID="{C94A2E78-986B-4FB1-AB14-314893547415}" presName="parentText" presStyleLbl="node1" presStyleIdx="1" presStyleCnt="2">
        <dgm:presLayoutVars>
          <dgm:chMax val="0"/>
          <dgm:bulletEnabled val="1"/>
        </dgm:presLayoutVars>
      </dgm:prSet>
      <dgm:spPr/>
    </dgm:pt>
    <dgm:pt modelId="{3DE65425-010B-49DE-9393-57EB42895FBD}" type="pres">
      <dgm:prSet presAssocID="{C94A2E78-986B-4FB1-AB14-314893547415}" presName="negativeSpace" presStyleCnt="0"/>
      <dgm:spPr/>
    </dgm:pt>
    <dgm:pt modelId="{50CA630B-4D32-48FB-A634-517D8558E6E3}" type="pres">
      <dgm:prSet presAssocID="{C94A2E78-986B-4FB1-AB14-314893547415}" presName="childText" presStyleLbl="conFgAcc1" presStyleIdx="1" presStyleCnt="2">
        <dgm:presLayoutVars>
          <dgm:bulletEnabled val="1"/>
        </dgm:presLayoutVars>
      </dgm:prSet>
      <dgm:spPr/>
    </dgm:pt>
  </dgm:ptLst>
  <dgm:cxnLst>
    <dgm:cxn modelId="{D307C301-4C85-4857-8B47-F94E2E06A594}" type="presOf" srcId="{1249B5E0-3DEF-49A4-B450-A934811FA433}" destId="{F13531CD-AA6F-45A2-8D7D-2203A087D016}" srcOrd="1" destOrd="0" presId="urn:microsoft.com/office/officeart/2005/8/layout/list1"/>
    <dgm:cxn modelId="{E562D50B-930F-4DCC-97BB-739F58DBA5E8}" type="presOf" srcId="{F46CDFF6-02E6-4B57-BA5F-3708B954CB46}" destId="{382FDE25-698D-46F4-BD2C-CD959C3A4AEF}" srcOrd="0" destOrd="2" presId="urn:microsoft.com/office/officeart/2005/8/layout/list1"/>
    <dgm:cxn modelId="{9F6BDC0B-CA99-4F66-9F45-34380EFBA2DF}" srcId="{1249B5E0-3DEF-49A4-B450-A934811FA433}" destId="{39D2301F-217B-47FA-95BB-304931773A1E}" srcOrd="1" destOrd="0" parTransId="{84853234-8D1D-4A9C-8325-A8F4F1381ECE}" sibTransId="{579FCEBF-9FF3-4DCB-ADD6-A56E029768FB}"/>
    <dgm:cxn modelId="{8661A424-1F2C-4657-9CF8-A8350FEF32A2}" type="presOf" srcId="{1761478A-2D7F-432D-A991-0AAF240CF60A}" destId="{50CA630B-4D32-48FB-A634-517D8558E6E3}" srcOrd="0" destOrd="0" presId="urn:microsoft.com/office/officeart/2005/8/layout/list1"/>
    <dgm:cxn modelId="{3D5E8026-A3A8-4BAB-A6C3-659658F9B611}" type="presOf" srcId="{1249B5E0-3DEF-49A4-B450-A934811FA433}" destId="{57A64F62-A131-4542-86DC-81BDD8BDD302}" srcOrd="0" destOrd="0" presId="urn:microsoft.com/office/officeart/2005/8/layout/list1"/>
    <dgm:cxn modelId="{175AB727-C99B-478D-8C17-6D9BEA3D11EA}" type="presOf" srcId="{C94A2E78-986B-4FB1-AB14-314893547415}" destId="{998004A5-E2C2-404D-B51E-AAEE898AB555}" srcOrd="1" destOrd="0" presId="urn:microsoft.com/office/officeart/2005/8/layout/list1"/>
    <dgm:cxn modelId="{C5A50F39-A6DE-43EB-A92B-E37D7AD5A935}" srcId="{C94A2E78-986B-4FB1-AB14-314893547415}" destId="{3BA1852B-1720-4D7F-A63A-64DCF8E0DD40}" srcOrd="1" destOrd="0" parTransId="{F5F23FA8-A473-4F56-ACE3-214E61718A8E}" sibTransId="{25D3EB96-11F8-4A38-9EE0-C98D2C0C56C8}"/>
    <dgm:cxn modelId="{724F745E-87B9-4EB2-BA6F-4AE12B3CF5C5}" srcId="{1249B5E0-3DEF-49A4-B450-A934811FA433}" destId="{04476717-0551-4589-A1F7-7D39037E52AF}" srcOrd="4" destOrd="0" parTransId="{5A1C421B-0D58-4374-8DE8-8A0783051DC0}" sibTransId="{09CDC47D-AD02-439B-A8D3-C2C097595DC1}"/>
    <dgm:cxn modelId="{93D65B6B-42FB-4673-8563-330FEB3D4A50}" srcId="{1249B5E0-3DEF-49A4-B450-A934811FA433}" destId="{2653B9A7-4C7F-44A4-8EFA-DD38E5C4775B}" srcOrd="0" destOrd="0" parTransId="{EEF339CA-0155-4F6B-82CB-A79E504B294C}" sibTransId="{4527B7FB-712D-4198-A450-77FB7485A513}"/>
    <dgm:cxn modelId="{4D814254-D026-4797-9CA0-1AEEDB55AC23}" type="presOf" srcId="{3BA1852B-1720-4D7F-A63A-64DCF8E0DD40}" destId="{50CA630B-4D32-48FB-A634-517D8558E6E3}" srcOrd="0" destOrd="1" presId="urn:microsoft.com/office/officeart/2005/8/layout/list1"/>
    <dgm:cxn modelId="{DE10AF55-D915-4018-9218-EBCFE75C044D}" type="presOf" srcId="{C94A2E78-986B-4FB1-AB14-314893547415}" destId="{89B89933-F6C9-411A-920E-51C3A423D79C}" srcOrd="0" destOrd="0" presId="urn:microsoft.com/office/officeart/2005/8/layout/list1"/>
    <dgm:cxn modelId="{77F38156-853B-469D-8E45-49A81997824B}" srcId="{ADB3C537-F15F-4DF2-9029-1B5A6082226A}" destId="{C94A2E78-986B-4FB1-AB14-314893547415}" srcOrd="1" destOrd="0" parTransId="{33721983-58C9-4012-B283-920F5864555C}" sibTransId="{95188561-9D41-4091-8042-D6D0367D469E}"/>
    <dgm:cxn modelId="{03E48A78-B468-4CC0-9D4B-1840240744EF}" srcId="{ADB3C537-F15F-4DF2-9029-1B5A6082226A}" destId="{1249B5E0-3DEF-49A4-B450-A934811FA433}" srcOrd="0" destOrd="0" parTransId="{68E4A186-3882-4A9D-AC06-FD4FBB6B3F22}" sibTransId="{87C40181-0AC5-4CC3-A7B4-A1858209B487}"/>
    <dgm:cxn modelId="{436DBC7F-831F-4743-BEC7-B60D96A29D3B}" srcId="{C94A2E78-986B-4FB1-AB14-314893547415}" destId="{1761478A-2D7F-432D-A991-0AAF240CF60A}" srcOrd="0" destOrd="0" parTransId="{8B15732A-30CA-40BD-ADAE-06A7519D77DF}" sibTransId="{9E8CE557-28FA-43C0-9D6C-68A3EB57D154}"/>
    <dgm:cxn modelId="{571809AB-53C0-42FC-82C8-374C452E9CFF}" srcId="{1249B5E0-3DEF-49A4-B450-A934811FA433}" destId="{1F21595F-BB58-4F2D-B712-816A37B0EB6B}" srcOrd="3" destOrd="0" parTransId="{0A8486A3-7189-4B39-AE18-B62ED0C0E075}" sibTransId="{58EEF6A7-AB18-4E45-8436-32B375EC8D0C}"/>
    <dgm:cxn modelId="{5317F1AD-9162-4FC6-8162-3A976C976232}" type="presOf" srcId="{2653B9A7-4C7F-44A4-8EFA-DD38E5C4775B}" destId="{382FDE25-698D-46F4-BD2C-CD959C3A4AEF}" srcOrd="0" destOrd="0" presId="urn:microsoft.com/office/officeart/2005/8/layout/list1"/>
    <dgm:cxn modelId="{2FFF4FAF-D878-41C0-811B-DEC3347ACC71}" type="presOf" srcId="{1F21595F-BB58-4F2D-B712-816A37B0EB6B}" destId="{382FDE25-698D-46F4-BD2C-CD959C3A4AEF}" srcOrd="0" destOrd="3" presId="urn:microsoft.com/office/officeart/2005/8/layout/list1"/>
    <dgm:cxn modelId="{D215EDC7-2E60-4D77-B475-5BB64381B092}" type="presOf" srcId="{ADB3C537-F15F-4DF2-9029-1B5A6082226A}" destId="{00CFDADA-8E84-4AFC-B648-3625D6D137BD}" srcOrd="0" destOrd="0" presId="urn:microsoft.com/office/officeart/2005/8/layout/list1"/>
    <dgm:cxn modelId="{59E12FD7-EF40-4B13-8F23-B68A9033DCF2}" type="presOf" srcId="{04476717-0551-4589-A1F7-7D39037E52AF}" destId="{382FDE25-698D-46F4-BD2C-CD959C3A4AEF}" srcOrd="0" destOrd="4" presId="urn:microsoft.com/office/officeart/2005/8/layout/list1"/>
    <dgm:cxn modelId="{AC9301E4-6756-42F6-BC01-04EBA289A351}" type="presOf" srcId="{39D2301F-217B-47FA-95BB-304931773A1E}" destId="{382FDE25-698D-46F4-BD2C-CD959C3A4AEF}" srcOrd="0" destOrd="1" presId="urn:microsoft.com/office/officeart/2005/8/layout/list1"/>
    <dgm:cxn modelId="{6ED2BEF6-3295-4A4C-A89A-198DF7D009DB}" srcId="{1249B5E0-3DEF-49A4-B450-A934811FA433}" destId="{F46CDFF6-02E6-4B57-BA5F-3708B954CB46}" srcOrd="2" destOrd="0" parTransId="{CD7204D1-E253-4830-8428-D24BFC972713}" sibTransId="{7ACAEB39-5136-468B-85A4-50F16EF697FA}"/>
    <dgm:cxn modelId="{D8A835B6-694F-43CC-BA77-CC2DD1C8303C}" type="presParOf" srcId="{00CFDADA-8E84-4AFC-B648-3625D6D137BD}" destId="{3BBF678F-BA30-4AA7-940C-351C605CA226}" srcOrd="0" destOrd="0" presId="urn:microsoft.com/office/officeart/2005/8/layout/list1"/>
    <dgm:cxn modelId="{D8A021FE-A022-4126-8741-16189ED6C2F1}" type="presParOf" srcId="{3BBF678F-BA30-4AA7-940C-351C605CA226}" destId="{57A64F62-A131-4542-86DC-81BDD8BDD302}" srcOrd="0" destOrd="0" presId="urn:microsoft.com/office/officeart/2005/8/layout/list1"/>
    <dgm:cxn modelId="{46FA85B2-7BF4-4A54-A095-26A6A77D8B98}" type="presParOf" srcId="{3BBF678F-BA30-4AA7-940C-351C605CA226}" destId="{F13531CD-AA6F-45A2-8D7D-2203A087D016}" srcOrd="1" destOrd="0" presId="urn:microsoft.com/office/officeart/2005/8/layout/list1"/>
    <dgm:cxn modelId="{5FF321E5-CB16-4621-982B-4098D6563DE9}" type="presParOf" srcId="{00CFDADA-8E84-4AFC-B648-3625D6D137BD}" destId="{0F61578A-9527-4B96-8337-2DCE5FFB05D0}" srcOrd="1" destOrd="0" presId="urn:microsoft.com/office/officeart/2005/8/layout/list1"/>
    <dgm:cxn modelId="{B801A9E4-6709-44DD-8532-2DE33998200D}" type="presParOf" srcId="{00CFDADA-8E84-4AFC-B648-3625D6D137BD}" destId="{382FDE25-698D-46F4-BD2C-CD959C3A4AEF}" srcOrd="2" destOrd="0" presId="urn:microsoft.com/office/officeart/2005/8/layout/list1"/>
    <dgm:cxn modelId="{71AF0963-EA29-4C5A-8810-2413D493B289}" type="presParOf" srcId="{00CFDADA-8E84-4AFC-B648-3625D6D137BD}" destId="{D7667CA5-5C66-48DF-8689-AB5365B9276B}" srcOrd="3" destOrd="0" presId="urn:microsoft.com/office/officeart/2005/8/layout/list1"/>
    <dgm:cxn modelId="{1C596C81-DA37-4976-9A19-A1029662CE0A}" type="presParOf" srcId="{00CFDADA-8E84-4AFC-B648-3625D6D137BD}" destId="{488A653F-7D26-4D2B-AC58-B44F576F8695}" srcOrd="4" destOrd="0" presId="urn:microsoft.com/office/officeart/2005/8/layout/list1"/>
    <dgm:cxn modelId="{9B733E07-83A2-4821-96C2-2E2E1F275069}" type="presParOf" srcId="{488A653F-7D26-4D2B-AC58-B44F576F8695}" destId="{89B89933-F6C9-411A-920E-51C3A423D79C}" srcOrd="0" destOrd="0" presId="urn:microsoft.com/office/officeart/2005/8/layout/list1"/>
    <dgm:cxn modelId="{85935BA9-4AB9-4F5A-B2DD-73A196E2CF8B}" type="presParOf" srcId="{488A653F-7D26-4D2B-AC58-B44F576F8695}" destId="{998004A5-E2C2-404D-B51E-AAEE898AB555}" srcOrd="1" destOrd="0" presId="urn:microsoft.com/office/officeart/2005/8/layout/list1"/>
    <dgm:cxn modelId="{1885F3B4-064D-469F-94F7-3EDAE1E74DEF}" type="presParOf" srcId="{00CFDADA-8E84-4AFC-B648-3625D6D137BD}" destId="{3DE65425-010B-49DE-9393-57EB42895FBD}" srcOrd="5" destOrd="0" presId="urn:microsoft.com/office/officeart/2005/8/layout/list1"/>
    <dgm:cxn modelId="{3A8EA6A6-4F3A-48FA-BCF9-3CC7D79D7FC7}" type="presParOf" srcId="{00CFDADA-8E84-4AFC-B648-3625D6D137BD}" destId="{50CA630B-4D32-48FB-A634-517D8558E6E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 Data Processing .</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A35C5C88-1FBA-4F3D-AC8F-D17B3C3DAE54}">
      <dgm:prSet phldrT="[Text]" custT="1"/>
      <dgm:spPr/>
      <dgm:t>
        <a:bodyPr/>
        <a:lstStyle/>
        <a:p>
          <a:r>
            <a:rPr lang="en-GB" sz="1600" dirty="0"/>
            <a:t>Filter the COCO dataset for specific objects and categories.</a:t>
          </a:r>
          <a:endParaRPr lang="en-US" sz="1600" dirty="0"/>
        </a:p>
      </dgm:t>
    </dgm:pt>
    <dgm:pt modelId="{965232D0-B550-41F4-91CA-6E731AB147EA}" type="parTrans" cxnId="{724ED1EF-CCAA-4C84-8D7B-9C78C6DED5AA}">
      <dgm:prSet/>
      <dgm:spPr/>
      <dgm:t>
        <a:bodyPr/>
        <a:lstStyle/>
        <a:p>
          <a:endParaRPr lang="en-US"/>
        </a:p>
      </dgm:t>
    </dgm:pt>
    <dgm:pt modelId="{426A362F-8BC2-4E09-8AA7-1BA7E2C802ED}" type="sibTrans" cxnId="{724ED1EF-CCAA-4C84-8D7B-9C78C6DED5AA}">
      <dgm:prSet/>
      <dgm:spPr/>
      <dgm:t>
        <a:bodyPr/>
        <a:lstStyle/>
        <a:p>
          <a:endParaRPr lang="en-US"/>
        </a:p>
      </dgm:t>
    </dgm:pt>
    <dgm:pt modelId="{C34FA6DB-C5E2-4E1F-BF18-11D599793A82}">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Analyzing the Features used for the metric Creation.</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7980AB31-E245-4A03-A80A-1C56C7534A3A}">
      <dgm:prSet phldrT="[Text]" custT="1"/>
      <dgm:spPr/>
      <dgm:t>
        <a:bodyPr/>
        <a:lstStyle/>
        <a:p>
          <a:r>
            <a:rPr lang="en-GB" sz="1600" dirty="0"/>
            <a:t>Extract object sizes and spatial distances (XY and Z distances) using bounding boxes and depth maps.
Capture scene context using embeddings (e.g., Places365 model) and classify scene types.
Integrate co-occurrence patterns of objects, scenes, and genders.</a:t>
          </a:r>
          <a:endParaRPr lang="en-US" sz="1600" dirty="0"/>
        </a:p>
      </dgm:t>
    </dgm:pt>
    <dgm:pt modelId="{87728C88-E910-438D-A9E9-84A51AC51303}" type="parTrans" cxnId="{5D9623B6-8F55-4B39-8FEB-2B5B11F0DCE5}">
      <dgm:prSet/>
      <dgm:spPr/>
      <dgm:t>
        <a:bodyPr/>
        <a:lstStyle/>
        <a:p>
          <a:endParaRPr lang="en-US"/>
        </a:p>
      </dgm:t>
    </dgm:pt>
    <dgm:pt modelId="{43F01112-B075-46FD-A762-F47A4E754FC3}" type="sibTrans" cxnId="{5D9623B6-8F55-4B39-8FEB-2B5B11F0DCE5}">
      <dgm:prSet/>
      <dgm:spPr/>
      <dgm:t>
        <a:bodyPr/>
        <a:lstStyle/>
        <a:p>
          <a:endParaRPr lang="en-US"/>
        </a:p>
      </dgm:t>
    </dgm:pt>
    <dgm:pt modelId="{54F876B8-FA99-4233-BA97-89BAADD1D896}">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0" u="none" dirty="0"/>
            <a:t>Generate multivariate linear regression equation </a:t>
          </a:r>
          <a:endParaRPr lang="en-US" sz="1400" dirty="0"/>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265E3F52-1B93-4FC2-A58E-14BDAABB5E85}">
      <dgm:prSet phldrT="[Text]"/>
      <dgm:spPr/>
      <dgm:t>
        <a:bodyPr/>
        <a:lstStyle/>
        <a:p>
          <a:r>
            <a:rPr lang="en-GB" dirty="0"/>
            <a:t>Create a data frame combining object sizes, distances (XY &amp; Z), scenes, and genders.
Apply multivariate regression analysis to identify relationships between these factors and biases.</a:t>
          </a:r>
          <a:endParaRPr lang="en-US" dirty="0"/>
        </a:p>
      </dgm:t>
    </dgm:pt>
    <dgm:pt modelId="{A219456B-58C5-43CB-9B37-D0CCCBE60B84}" type="parTrans" cxnId="{2FCAC4C0-8B14-4EBB-BF73-CC038243FDB8}">
      <dgm:prSet/>
      <dgm:spPr/>
      <dgm:t>
        <a:bodyPr/>
        <a:lstStyle/>
        <a:p>
          <a:endParaRPr lang="en-US"/>
        </a:p>
      </dgm:t>
    </dgm:pt>
    <dgm:pt modelId="{D4449353-0AB6-4CC6-B386-5DA5CCF35EBF}" type="sibTrans" cxnId="{2FCAC4C0-8B14-4EBB-BF73-CC038243FDB8}">
      <dgm:prSet/>
      <dgm:spPr/>
      <dgm:t>
        <a:bodyPr/>
        <a:lstStyle/>
        <a:p>
          <a:endParaRPr lang="en-US"/>
        </a:p>
      </dgm:t>
    </dgm:pt>
    <dgm:pt modelId="{19651F3C-47AC-4C6B-83A0-270748FEA058}">
      <dgm:prSet custT="1"/>
      <dgm:spPr/>
      <dgm:t>
        <a:bodyPr/>
        <a:lstStyle/>
        <a:p>
          <a:r>
            <a:rPr lang="en-GB" sz="1600" dirty="0"/>
            <a:t>Generate metadata, depth maps, and segmentation masks for images. </a:t>
          </a:r>
          <a:endParaRPr lang="en-US" sz="1600" dirty="0"/>
        </a:p>
      </dgm:t>
    </dgm:pt>
    <dgm:pt modelId="{978D150F-EFB5-4BCD-BCB0-CC6EA8581299}" type="parTrans" cxnId="{FFDF8BE8-4779-4049-9D67-270CDE9FFCED}">
      <dgm:prSet/>
      <dgm:spPr/>
      <dgm:t>
        <a:bodyPr/>
        <a:lstStyle/>
        <a:p>
          <a:endParaRPr lang="en-US"/>
        </a:p>
      </dgm:t>
    </dgm:pt>
    <dgm:pt modelId="{44551D2A-5E72-46D3-8304-C7592B9FAA1C}" type="sibTrans" cxnId="{FFDF8BE8-4779-4049-9D67-270CDE9FFCED}">
      <dgm:prSet/>
      <dgm:spPr/>
      <dgm:t>
        <a:bodyPr/>
        <a:lstStyle/>
        <a:p>
          <a:endParaRPr lang="en-US"/>
        </a:p>
      </dgm:t>
    </dgm:pt>
    <dgm:pt modelId="{E6E62BD3-AB4D-4B6F-9C9C-E328F6564770}">
      <dgm:prSet>
        <dgm:style>
          <a:lnRef idx="2">
            <a:schemeClr val="accent1"/>
          </a:lnRef>
          <a:fillRef idx="1">
            <a:schemeClr val="lt1"/>
          </a:fillRef>
          <a:effectRef idx="0">
            <a:schemeClr val="accent1"/>
          </a:effectRef>
          <a:fontRef idx="minor">
            <a:schemeClr val="dk1"/>
          </a:fontRef>
        </dgm:style>
      </dgm:prSet>
      <dgm:spPr/>
      <dgm:t>
        <a:bodyPr/>
        <a:lstStyle/>
        <a:p>
          <a:r>
            <a:rPr lang="en-US" dirty="0"/>
            <a:t>Testing</a:t>
          </a:r>
        </a:p>
      </dgm:t>
    </dgm:pt>
    <dgm:pt modelId="{C219EE6C-A5A9-40A8-BBD1-F6885929276E}" type="parTrans" cxnId="{C8368DA3-0359-46E2-9B1D-EDBBD7FB2FE9}">
      <dgm:prSet/>
      <dgm:spPr/>
      <dgm:t>
        <a:bodyPr/>
        <a:lstStyle/>
        <a:p>
          <a:endParaRPr lang="en-US"/>
        </a:p>
      </dgm:t>
    </dgm:pt>
    <dgm:pt modelId="{9EA6DCC7-77F3-4399-80E0-E7A5BE15D1D4}" type="sibTrans" cxnId="{C8368DA3-0359-46E2-9B1D-EDBBD7FB2FE9}">
      <dgm:prSet/>
      <dgm:spPr/>
      <dgm:t>
        <a:bodyPr/>
        <a:lstStyle/>
        <a:p>
          <a:endParaRPr lang="en-US"/>
        </a:p>
      </dgm:t>
    </dgm:pt>
    <dgm:pt modelId="{F429F440-D289-4C82-9A05-A7D148977DD9}">
      <dgm:prSet>
        <dgm:style>
          <a:lnRef idx="2">
            <a:schemeClr val="accent1"/>
          </a:lnRef>
          <a:fillRef idx="1">
            <a:schemeClr val="lt1"/>
          </a:fillRef>
          <a:effectRef idx="0">
            <a:schemeClr val="accent1"/>
          </a:effectRef>
          <a:fontRef idx="minor">
            <a:schemeClr val="dk1"/>
          </a:fontRef>
        </dgm:style>
      </dgm:prSet>
      <dgm:spPr/>
      <dgm:t>
        <a:bodyPr/>
        <a:lstStyle/>
        <a:p>
          <a:r>
            <a:rPr lang="en-US" dirty="0"/>
            <a:t>Create a Library containing the measurement</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1D23BFE1-5B69-4F58-A9D4-39407CD06708}" type="pres">
      <dgm:prSet presAssocID="{1345674E-1FA4-4128-9B91-A9300F7DE354}" presName="composite" presStyleCnt="0"/>
      <dgm:spPr/>
    </dgm:pt>
    <dgm:pt modelId="{EF7F9CF3-CFA6-497D-8D42-1CF4A0AEDB32}" type="pres">
      <dgm:prSet presAssocID="{1345674E-1FA4-4128-9B91-A9300F7DE354}" presName="parTx" presStyleLbl="node1" presStyleIdx="0" presStyleCnt="5">
        <dgm:presLayoutVars>
          <dgm:chMax val="0"/>
          <dgm:chPref val="0"/>
          <dgm:bulletEnabled val="1"/>
        </dgm:presLayoutVars>
      </dgm:prSet>
      <dgm:spPr/>
    </dgm:pt>
    <dgm:pt modelId="{19E4356B-67D4-4949-8E58-19096E7D2404}" type="pres">
      <dgm:prSet presAssocID="{1345674E-1FA4-4128-9B91-A9300F7DE354}" presName="desTx" presStyleLbl="revTx" presStyleIdx="0" presStyleCnt="3">
        <dgm:presLayoutVars>
          <dgm:bulletEnabled val="1"/>
        </dgm:presLayoutVars>
      </dgm:prSet>
      <dgm:spPr/>
    </dgm:pt>
    <dgm:pt modelId="{B5007AF3-8841-4744-AD1E-2CFCFC69A83E}" type="pres">
      <dgm:prSet presAssocID="{5EF964AB-8450-4D0D-A874-754106BD16D3}" presName="space" presStyleCnt="0"/>
      <dgm:spPr/>
    </dgm:pt>
    <dgm:pt modelId="{CEDC4EEC-D4B9-4C6C-91B4-A1FEE99C81AC}" type="pres">
      <dgm:prSet presAssocID="{C34FA6DB-C5E2-4E1F-BF18-11D599793A82}" presName="composite" presStyleCnt="0"/>
      <dgm:spPr/>
    </dgm:pt>
    <dgm:pt modelId="{B0BC3471-D5CB-40A0-A885-D0952CC5DBCC}" type="pres">
      <dgm:prSet presAssocID="{C34FA6DB-C5E2-4E1F-BF18-11D599793A82}" presName="parTx" presStyleLbl="node1" presStyleIdx="1" presStyleCnt="5">
        <dgm:presLayoutVars>
          <dgm:chMax val="0"/>
          <dgm:chPref val="0"/>
          <dgm:bulletEnabled val="1"/>
        </dgm:presLayoutVars>
      </dgm:prSet>
      <dgm:spPr/>
    </dgm:pt>
    <dgm:pt modelId="{08C45126-A888-443E-9702-39B26ED82EA4}" type="pres">
      <dgm:prSet presAssocID="{C34FA6DB-C5E2-4E1F-BF18-11D599793A82}" presName="desTx" presStyleLbl="revTx" presStyleIdx="1" presStyleCnt="3">
        <dgm:presLayoutVars>
          <dgm:bulletEnabled val="1"/>
        </dgm:presLayoutVars>
      </dgm:prSet>
      <dgm:spPr/>
    </dgm:pt>
    <dgm:pt modelId="{F1255665-27B9-4D54-8222-99940D266EE3}" type="pres">
      <dgm:prSet presAssocID="{9133680B-B4CC-4199-B1B5-6776A78AE30D}" presName="space" presStyleCnt="0"/>
      <dgm:spPr/>
    </dgm:pt>
    <dgm:pt modelId="{FE5F59F6-4AD4-47F3-A320-0593B8E2776A}" type="pres">
      <dgm:prSet presAssocID="{54F876B8-FA99-4233-BA97-89BAADD1D896}" presName="composite" presStyleCnt="0"/>
      <dgm:spPr/>
    </dgm:pt>
    <dgm:pt modelId="{6B450A9C-7D94-4D5D-AC41-932AA9F3F8F2}" type="pres">
      <dgm:prSet presAssocID="{54F876B8-FA99-4233-BA97-89BAADD1D896}" presName="parTx" presStyleLbl="node1" presStyleIdx="2" presStyleCnt="5">
        <dgm:presLayoutVars>
          <dgm:chMax val="0"/>
          <dgm:chPref val="0"/>
          <dgm:bulletEnabled val="1"/>
        </dgm:presLayoutVars>
      </dgm:prSet>
      <dgm:spPr/>
    </dgm:pt>
    <dgm:pt modelId="{0CE561E3-453B-4730-8445-45486BAA947D}" type="pres">
      <dgm:prSet presAssocID="{54F876B8-FA99-4233-BA97-89BAADD1D896}" presName="desTx" presStyleLbl="revTx" presStyleIdx="2" presStyleCnt="3">
        <dgm:presLayoutVars>
          <dgm:bulletEnabled val="1"/>
        </dgm:presLayoutVars>
      </dgm:prSet>
      <dgm:spPr/>
    </dgm:pt>
    <dgm:pt modelId="{59687DC9-5B0E-46E3-9D54-60DFCFFF0556}" type="pres">
      <dgm:prSet presAssocID="{B89C9A20-BB22-4664-8B5B-5CB0DDC037CA}" presName="space" presStyleCnt="0"/>
      <dgm:spPr/>
    </dgm:pt>
    <dgm:pt modelId="{0355915D-535C-4B9C-B916-5B6BBF0549A9}" type="pres">
      <dgm:prSet presAssocID="{F429F440-D289-4C82-9A05-A7D148977DD9}" presName="composite" presStyleCnt="0"/>
      <dgm:spPr/>
    </dgm:pt>
    <dgm:pt modelId="{29B9E40B-DE6B-4BE0-8D2C-725BF922A31E}" type="pres">
      <dgm:prSet presAssocID="{F429F440-D289-4C82-9A05-A7D148977DD9}" presName="parTx" presStyleLbl="node1" presStyleIdx="3" presStyleCnt="5">
        <dgm:presLayoutVars>
          <dgm:chMax val="0"/>
          <dgm:chPref val="0"/>
          <dgm:bulletEnabled val="1"/>
        </dgm:presLayoutVars>
      </dgm:prSet>
      <dgm:spPr/>
    </dgm:pt>
    <dgm:pt modelId="{595E0939-090C-4576-9409-99E6AE08A806}" type="pres">
      <dgm:prSet presAssocID="{F429F440-D289-4C82-9A05-A7D148977DD9}" presName="desTx" presStyleLbl="revTx" presStyleIdx="2" presStyleCnt="3">
        <dgm:presLayoutVars>
          <dgm:bulletEnabled val="1"/>
        </dgm:presLayoutVars>
      </dgm:prSet>
      <dgm:spPr/>
    </dgm:pt>
    <dgm:pt modelId="{D2766156-25B2-41A8-9B83-04E016862500}" type="pres">
      <dgm:prSet presAssocID="{29F3EB35-E475-4DA5-B240-20E9481C2C06}" presName="space" presStyleCnt="0"/>
      <dgm:spPr/>
    </dgm:pt>
    <dgm:pt modelId="{E373C3F6-2A9B-4CE4-9639-8447643A070D}" type="pres">
      <dgm:prSet presAssocID="{E6E62BD3-AB4D-4B6F-9C9C-E328F6564770}" presName="composite" presStyleCnt="0"/>
      <dgm:spPr/>
    </dgm:pt>
    <dgm:pt modelId="{5D6E796A-CB8A-4264-AF9C-6CC7CE49015C}" type="pres">
      <dgm:prSet presAssocID="{E6E62BD3-AB4D-4B6F-9C9C-E328F6564770}" presName="parTx" presStyleLbl="node1" presStyleIdx="4" presStyleCnt="5">
        <dgm:presLayoutVars>
          <dgm:chMax val="0"/>
          <dgm:chPref val="0"/>
          <dgm:bulletEnabled val="1"/>
        </dgm:presLayoutVars>
      </dgm:prSet>
      <dgm:spPr/>
    </dgm:pt>
    <dgm:pt modelId="{C3F43EBA-58C6-41D6-8DC8-A4CADE0F2500}" type="pres">
      <dgm:prSet presAssocID="{E6E62BD3-AB4D-4B6F-9C9C-E328F6564770}" presName="desTx" presStyleLbl="revTx" presStyleIdx="2" presStyleCnt="3">
        <dgm:presLayoutVars>
          <dgm:bulletEnabled val="1"/>
        </dgm:presLayoutVars>
      </dgm:prSet>
      <dgm:spPr/>
    </dgm:pt>
  </dgm:ptLst>
  <dgm:cxnLst>
    <dgm:cxn modelId="{C26BF301-0A29-4BFC-B1F1-F87AB79BF66D}" type="presOf" srcId="{1345674E-1FA4-4128-9B91-A9300F7DE354}" destId="{EF7F9CF3-CFA6-497D-8D42-1CF4A0AEDB32}" srcOrd="0" destOrd="0" presId="urn:microsoft.com/office/officeart/2005/8/layout/chevron1"/>
    <dgm:cxn modelId="{565CCF09-715D-461A-A1E3-A053E1FFA9C0}" type="presOf" srcId="{F429F440-D289-4C82-9A05-A7D148977DD9}" destId="{29B9E40B-DE6B-4BE0-8D2C-725BF922A31E}" srcOrd="0" destOrd="0" presId="urn:microsoft.com/office/officeart/2005/8/layout/chevron1"/>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993C041F-FB29-4DC6-9591-570E7E6E190B}" type="presOf" srcId="{E6E62BD3-AB4D-4B6F-9C9C-E328F6564770}" destId="{5D6E796A-CB8A-4264-AF9C-6CC7CE49015C}" srcOrd="0" destOrd="0" presId="urn:microsoft.com/office/officeart/2005/8/layout/chevron1"/>
    <dgm:cxn modelId="{1F307928-F19A-4511-AE00-329424FEA963}" type="presOf" srcId="{C34FA6DB-C5E2-4E1F-BF18-11D599793A82}" destId="{B0BC3471-D5CB-40A0-A885-D0952CC5DBCC}" srcOrd="0" destOrd="0" presId="urn:microsoft.com/office/officeart/2005/8/layout/chevron1"/>
    <dgm:cxn modelId="{E5788242-D110-43EB-91A5-070CD4A62B39}" type="presOf" srcId="{794638B2-9540-43AB-B021-27216AD69FEF}" destId="{C740BCB3-715B-4BDA-B317-FF53A6E0035D}" srcOrd="0" destOrd="0" presId="urn:microsoft.com/office/officeart/2005/8/layout/chevron1"/>
    <dgm:cxn modelId="{771B128F-6B4F-4EE1-BBA3-17E69D0AA967}" srcId="{794638B2-9540-43AB-B021-27216AD69FEF}" destId="{F429F440-D289-4C82-9A05-A7D148977DD9}" srcOrd="3" destOrd="0" parTransId="{DEDB23F7-D03D-44AA-8A33-A55272642E08}" sibTransId="{29F3EB35-E475-4DA5-B240-20E9481C2C06}"/>
    <dgm:cxn modelId="{D55F1E8F-3C86-42D5-B426-F2CAFDE38474}" type="presOf" srcId="{54F876B8-FA99-4233-BA97-89BAADD1D896}" destId="{6B450A9C-7D94-4D5D-AC41-932AA9F3F8F2}" srcOrd="0" destOrd="0" presId="urn:microsoft.com/office/officeart/2005/8/layout/chevron1"/>
    <dgm:cxn modelId="{8DBC7396-2475-4F98-B09C-55DC220C418F}" type="presOf" srcId="{19651F3C-47AC-4C6B-83A0-270748FEA058}" destId="{19E4356B-67D4-4949-8E58-19096E7D2404}" srcOrd="0" destOrd="1" presId="urn:microsoft.com/office/officeart/2005/8/layout/chevron1"/>
    <dgm:cxn modelId="{B86AC69C-CE06-4FD1-A2CC-07D93E5D15A0}" srcId="{794638B2-9540-43AB-B021-27216AD69FEF}" destId="{1345674E-1FA4-4128-9B91-A9300F7DE354}" srcOrd="0" destOrd="0" parTransId="{08161E15-EE8A-4D0C-A190-C3A2B458518B}" sibTransId="{5EF964AB-8450-4D0D-A874-754106BD16D3}"/>
    <dgm:cxn modelId="{C8368DA3-0359-46E2-9B1D-EDBBD7FB2FE9}" srcId="{794638B2-9540-43AB-B021-27216AD69FEF}" destId="{E6E62BD3-AB4D-4B6F-9C9C-E328F6564770}" srcOrd="4" destOrd="0" parTransId="{C219EE6C-A5A9-40A8-BBD1-F6885929276E}" sibTransId="{9EA6DCC7-77F3-4399-80E0-E7A5BE15D1D4}"/>
    <dgm:cxn modelId="{C3FC7FB1-E7DC-442B-AA78-E49E124308BC}" type="presOf" srcId="{265E3F52-1B93-4FC2-A58E-14BDAABB5E85}" destId="{0CE561E3-453B-4730-8445-45486BAA947D}" srcOrd="0" destOrd="0" presId="urn:microsoft.com/office/officeart/2005/8/layout/chevron1"/>
    <dgm:cxn modelId="{5D9623B6-8F55-4B39-8FEB-2B5B11F0DCE5}" srcId="{C34FA6DB-C5E2-4E1F-BF18-11D599793A82}" destId="{7980AB31-E245-4A03-A80A-1C56C7534A3A}" srcOrd="0" destOrd="0" parTransId="{87728C88-E910-438D-A9E9-84A51AC51303}" sibTransId="{43F01112-B075-46FD-A762-F47A4E754FC3}"/>
    <dgm:cxn modelId="{680F34BE-C991-40F5-AB46-990E81FCA29E}" type="presOf" srcId="{7980AB31-E245-4A03-A80A-1C56C7534A3A}" destId="{08C45126-A888-443E-9702-39B26ED82EA4}" srcOrd="0" destOrd="0" presId="urn:microsoft.com/office/officeart/2005/8/layout/chevron1"/>
    <dgm:cxn modelId="{5308DFBE-F897-4AE7-8B30-2E609AB844A2}" type="presOf" srcId="{A35C5C88-1FBA-4F3D-AC8F-D17B3C3DAE54}" destId="{19E4356B-67D4-4949-8E58-19096E7D2404}" srcOrd="0" destOrd="0" presId="urn:microsoft.com/office/officeart/2005/8/layout/chevron1"/>
    <dgm:cxn modelId="{2FCAC4C0-8B14-4EBB-BF73-CC038243FDB8}" srcId="{54F876B8-FA99-4233-BA97-89BAADD1D896}" destId="{265E3F52-1B93-4FC2-A58E-14BDAABB5E85}" srcOrd="0" destOrd="0" parTransId="{A219456B-58C5-43CB-9B37-D0CCCBE60B84}" sibTransId="{D4449353-0AB6-4CC6-B386-5DA5CCF35EBF}"/>
    <dgm:cxn modelId="{FFDF8BE8-4779-4049-9D67-270CDE9FFCED}" srcId="{1345674E-1FA4-4128-9B91-A9300F7DE354}" destId="{19651F3C-47AC-4C6B-83A0-270748FEA058}" srcOrd="1" destOrd="0" parTransId="{978D150F-EFB5-4BCD-BCB0-CC6EA8581299}" sibTransId="{44551D2A-5E72-46D3-8304-C7592B9FAA1C}"/>
    <dgm:cxn modelId="{724ED1EF-CCAA-4C84-8D7B-9C78C6DED5AA}" srcId="{1345674E-1FA4-4128-9B91-A9300F7DE354}" destId="{A35C5C88-1FBA-4F3D-AC8F-D17B3C3DAE54}" srcOrd="0" destOrd="0" parTransId="{965232D0-B550-41F4-91CA-6E731AB147EA}" sibTransId="{426A362F-8BC2-4E09-8AA7-1BA7E2C802ED}"/>
    <dgm:cxn modelId="{6A942F1A-F63D-4A77-BDCB-DB175738F116}" type="presParOf" srcId="{C740BCB3-715B-4BDA-B317-FF53A6E0035D}" destId="{1D23BFE1-5B69-4F58-A9D4-39407CD06708}" srcOrd="0" destOrd="0" presId="urn:microsoft.com/office/officeart/2005/8/layout/chevron1"/>
    <dgm:cxn modelId="{6C1AB8B2-6774-4E89-B48A-232411E77793}" type="presParOf" srcId="{1D23BFE1-5B69-4F58-A9D4-39407CD06708}" destId="{EF7F9CF3-CFA6-497D-8D42-1CF4A0AEDB32}" srcOrd="0" destOrd="0" presId="urn:microsoft.com/office/officeart/2005/8/layout/chevron1"/>
    <dgm:cxn modelId="{3CFF3FA6-9F02-4AE9-BD1C-8F3626FAD7E8}" type="presParOf" srcId="{1D23BFE1-5B69-4F58-A9D4-39407CD06708}" destId="{19E4356B-67D4-4949-8E58-19096E7D2404}" srcOrd="1" destOrd="0" presId="urn:microsoft.com/office/officeart/2005/8/layout/chevron1"/>
    <dgm:cxn modelId="{71358F3C-AD97-4C92-8E46-0FAF4EFD1860}" type="presParOf" srcId="{C740BCB3-715B-4BDA-B317-FF53A6E0035D}" destId="{B5007AF3-8841-4744-AD1E-2CFCFC69A83E}" srcOrd="1" destOrd="0" presId="urn:microsoft.com/office/officeart/2005/8/layout/chevron1"/>
    <dgm:cxn modelId="{01FA59C1-D27A-4C5F-9B6E-6F52026351B3}" type="presParOf" srcId="{C740BCB3-715B-4BDA-B317-FF53A6E0035D}" destId="{CEDC4EEC-D4B9-4C6C-91B4-A1FEE99C81AC}" srcOrd="2" destOrd="0" presId="urn:microsoft.com/office/officeart/2005/8/layout/chevron1"/>
    <dgm:cxn modelId="{89B8E52D-E8E7-4B24-AF9F-0B7B5C1E397B}" type="presParOf" srcId="{CEDC4EEC-D4B9-4C6C-91B4-A1FEE99C81AC}" destId="{B0BC3471-D5CB-40A0-A885-D0952CC5DBCC}" srcOrd="0" destOrd="0" presId="urn:microsoft.com/office/officeart/2005/8/layout/chevron1"/>
    <dgm:cxn modelId="{6DB015BE-366B-4FDB-B975-78FFCE8C7761}" type="presParOf" srcId="{CEDC4EEC-D4B9-4C6C-91B4-A1FEE99C81AC}" destId="{08C45126-A888-443E-9702-39B26ED82EA4}" srcOrd="1" destOrd="0" presId="urn:microsoft.com/office/officeart/2005/8/layout/chevron1"/>
    <dgm:cxn modelId="{5123C810-910D-419D-A23B-BCAF4CF3BE7E}" type="presParOf" srcId="{C740BCB3-715B-4BDA-B317-FF53A6E0035D}" destId="{F1255665-27B9-4D54-8222-99940D266EE3}" srcOrd="3" destOrd="0" presId="urn:microsoft.com/office/officeart/2005/8/layout/chevron1"/>
    <dgm:cxn modelId="{CF688EBF-9175-458F-9A98-0127E4460EAC}" type="presParOf" srcId="{C740BCB3-715B-4BDA-B317-FF53A6E0035D}" destId="{FE5F59F6-4AD4-47F3-A320-0593B8E2776A}" srcOrd="4" destOrd="0" presId="urn:microsoft.com/office/officeart/2005/8/layout/chevron1"/>
    <dgm:cxn modelId="{E8187D7D-6FF9-4C28-810B-176E82CD803C}" type="presParOf" srcId="{FE5F59F6-4AD4-47F3-A320-0593B8E2776A}" destId="{6B450A9C-7D94-4D5D-AC41-932AA9F3F8F2}" srcOrd="0" destOrd="0" presId="urn:microsoft.com/office/officeart/2005/8/layout/chevron1"/>
    <dgm:cxn modelId="{4AA96ECC-59CC-4CB1-9696-B69C1157E411}" type="presParOf" srcId="{FE5F59F6-4AD4-47F3-A320-0593B8E2776A}" destId="{0CE561E3-453B-4730-8445-45486BAA947D}" srcOrd="1" destOrd="0" presId="urn:microsoft.com/office/officeart/2005/8/layout/chevron1"/>
    <dgm:cxn modelId="{99E6CAF4-2284-48DA-8667-06428F758186}" type="presParOf" srcId="{C740BCB3-715B-4BDA-B317-FF53A6E0035D}" destId="{59687DC9-5B0E-46E3-9D54-60DFCFFF0556}" srcOrd="5" destOrd="0" presId="urn:microsoft.com/office/officeart/2005/8/layout/chevron1"/>
    <dgm:cxn modelId="{540DFC3E-A625-4C5C-8259-69645E6421A3}" type="presParOf" srcId="{C740BCB3-715B-4BDA-B317-FF53A6E0035D}" destId="{0355915D-535C-4B9C-B916-5B6BBF0549A9}" srcOrd="6" destOrd="0" presId="urn:microsoft.com/office/officeart/2005/8/layout/chevron1"/>
    <dgm:cxn modelId="{ACCB9E2C-46C3-484A-9C96-25DE5C8ED1CD}" type="presParOf" srcId="{0355915D-535C-4B9C-B916-5B6BBF0549A9}" destId="{29B9E40B-DE6B-4BE0-8D2C-725BF922A31E}" srcOrd="0" destOrd="0" presId="urn:microsoft.com/office/officeart/2005/8/layout/chevron1"/>
    <dgm:cxn modelId="{E78E1F42-99E1-471F-B955-668F2E090F84}" type="presParOf" srcId="{0355915D-535C-4B9C-B916-5B6BBF0549A9}" destId="{595E0939-090C-4576-9409-99E6AE08A806}" srcOrd="1" destOrd="0" presId="urn:microsoft.com/office/officeart/2005/8/layout/chevron1"/>
    <dgm:cxn modelId="{6AF6AC8E-E81E-497C-BD2C-89672C8D735D}" type="presParOf" srcId="{C740BCB3-715B-4BDA-B317-FF53A6E0035D}" destId="{D2766156-25B2-41A8-9B83-04E016862500}" srcOrd="7" destOrd="0" presId="urn:microsoft.com/office/officeart/2005/8/layout/chevron1"/>
    <dgm:cxn modelId="{20A1FDE3-BEC9-49F0-947B-0118AF092CA6}" type="presParOf" srcId="{C740BCB3-715B-4BDA-B317-FF53A6E0035D}" destId="{E373C3F6-2A9B-4CE4-9639-8447643A070D}" srcOrd="8" destOrd="0" presId="urn:microsoft.com/office/officeart/2005/8/layout/chevron1"/>
    <dgm:cxn modelId="{7EDBCC7C-D78E-44C8-B3B3-99FC3E8AC6C5}" type="presParOf" srcId="{E373C3F6-2A9B-4CE4-9639-8447643A070D}" destId="{5D6E796A-CB8A-4264-AF9C-6CC7CE49015C}" srcOrd="0" destOrd="0" presId="urn:microsoft.com/office/officeart/2005/8/layout/chevron1"/>
    <dgm:cxn modelId="{069A5C2A-DCAE-4C9A-A870-553368CD4FCC}" type="presParOf" srcId="{E373C3F6-2A9B-4CE4-9639-8447643A070D}" destId="{C3F43EBA-58C6-41D6-8DC8-A4CADE0F2500}"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303899"/>
          <a:ext cx="11353800" cy="14490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416560" rIns="881181" bIns="142240" numCol="1" spcCol="1270" anchor="t" anchorCtr="0">
          <a:noAutofit/>
        </a:bodyPr>
        <a:lstStyle/>
        <a:p>
          <a:pPr marL="228600" lvl="1" indent="-228600" algn="l" defTabSz="889000">
            <a:lnSpc>
              <a:spcPct val="90000"/>
            </a:lnSpc>
            <a:spcBef>
              <a:spcPct val="0"/>
            </a:spcBef>
            <a:spcAft>
              <a:spcPct val="15000"/>
            </a:spcAft>
            <a:buChar char="•"/>
          </a:pPr>
          <a:r>
            <a:rPr lang="en-US" sz="2000" i="0" u="none" strike="noStrike" kern="1200" baseline="0" dirty="0">
              <a:latin typeface="TimesNewRomanPS-BoldMT"/>
            </a:rPr>
            <a:t>J. Meyer,</a:t>
          </a:r>
          <a:r>
            <a:rPr lang="en-US" sz="2000" i="1" u="none" strike="noStrike" kern="1200" baseline="0" dirty="0">
              <a:latin typeface="CMSY8"/>
            </a:rPr>
            <a:t> </a:t>
          </a:r>
          <a:r>
            <a:rPr lang="en-US" sz="2000" i="0" u="none" strike="noStrike" kern="1200" baseline="0" dirty="0">
              <a:latin typeface="TimesNewRomanPS-BoldMT"/>
            </a:rPr>
            <a:t>L. </a:t>
          </a:r>
          <a:r>
            <a:rPr lang="en-US" sz="2000" i="0" u="none" strike="noStrike" kern="1200" baseline="0" dirty="0" err="1">
              <a:latin typeface="TimesNewRomanPS-BoldMT"/>
            </a:rPr>
            <a:t>Rauchenstein</a:t>
          </a:r>
          <a:r>
            <a:rPr lang="en-US" sz="2000" i="0" u="none" strike="noStrike" kern="1200" baseline="0" dirty="0">
              <a:latin typeface="TimesNewRomanPS-BoldMT"/>
            </a:rPr>
            <a:t>, J. D. Eisenberg,</a:t>
          </a:r>
          <a:r>
            <a:rPr lang="en-US" sz="2000" i="1" u="none" strike="noStrike" kern="1200" baseline="0" dirty="0">
              <a:latin typeface="CMSY8"/>
            </a:rPr>
            <a:t> </a:t>
          </a:r>
          <a:r>
            <a:rPr lang="en-US" sz="2000" i="0" u="none" strike="noStrike" kern="1200" baseline="0" dirty="0">
              <a:latin typeface="TimesNewRomanPS-BoldMT"/>
            </a:rPr>
            <a:t>N. Howell,</a:t>
          </a:r>
          <a:r>
            <a:rPr lang="en-US" sz="2000" b="1" i="0" u="none" strike="noStrike" kern="1200" baseline="0" dirty="0">
              <a:latin typeface="TimesNewRomanPS-BoldMT"/>
            </a:rPr>
            <a:t> 2020 </a:t>
          </a:r>
          <a:r>
            <a:rPr lang="en-US" sz="2000" i="0" u="none" strike="noStrike" kern="1200" baseline="0" dirty="0">
              <a:latin typeface="TimesNewRomanPS-BoldMT"/>
            </a:rPr>
            <a:t>, “Artie Bias Corpus: An Open Dataset for Detecting Demographic Bias in Speech Applications”.</a:t>
          </a:r>
          <a:endParaRPr lang="en-US" sz="2000" kern="1200" dirty="0"/>
        </a:p>
        <a:p>
          <a:pPr marL="228600" lvl="1" indent="-228600" algn="l" defTabSz="889000">
            <a:lnSpc>
              <a:spcPct val="90000"/>
            </a:lnSpc>
            <a:spcBef>
              <a:spcPct val="0"/>
            </a:spcBef>
            <a:spcAft>
              <a:spcPct val="15000"/>
            </a:spcAft>
            <a:buChar char="•"/>
          </a:pPr>
          <a:endParaRPr lang="en-US" sz="2000" kern="1200" dirty="0"/>
        </a:p>
      </dsp:txBody>
      <dsp:txXfrm>
        <a:off x="0" y="303899"/>
        <a:ext cx="11353800" cy="1449000"/>
      </dsp:txXfrm>
    </dsp:sp>
    <dsp:sp modelId="{9A6378AD-CA4E-4BC6-B65F-6535B496E35D}">
      <dsp:nvSpPr>
        <dsp:cNvPr id="0" name=""/>
        <dsp:cNvSpPr/>
      </dsp:nvSpPr>
      <dsp:spPr>
        <a:xfrm>
          <a:off x="567690" y="8699"/>
          <a:ext cx="7947660" cy="59040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889000">
            <a:lnSpc>
              <a:spcPct val="90000"/>
            </a:lnSpc>
            <a:spcBef>
              <a:spcPct val="0"/>
            </a:spcBef>
            <a:spcAft>
              <a:spcPct val="35000"/>
            </a:spcAft>
            <a:buNone/>
          </a:pPr>
          <a:r>
            <a:rPr lang="en-US" sz="2000" kern="1200" dirty="0"/>
            <a:t>Character Error rate(CER):</a:t>
          </a:r>
        </a:p>
      </dsp:txBody>
      <dsp:txXfrm>
        <a:off x="596511" y="37520"/>
        <a:ext cx="7890018" cy="532758"/>
      </dsp:txXfrm>
    </dsp:sp>
    <dsp:sp modelId="{E5F4CA2B-FD6F-401B-97B5-AA39526CB55B}">
      <dsp:nvSpPr>
        <dsp:cNvPr id="0" name=""/>
        <dsp:cNvSpPr/>
      </dsp:nvSpPr>
      <dsp:spPr>
        <a:xfrm>
          <a:off x="0" y="2156100"/>
          <a:ext cx="11353800" cy="233100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416560" rIns="881181" bIns="142240" numCol="1" spcCol="1270" anchor="t" anchorCtr="0">
          <a:noAutofit/>
        </a:bodyPr>
        <a:lstStyle/>
        <a:p>
          <a:pPr marL="228600" lvl="1" indent="-228600" algn="l" defTabSz="889000">
            <a:lnSpc>
              <a:spcPct val="90000"/>
            </a:lnSpc>
            <a:spcBef>
              <a:spcPct val="0"/>
            </a:spcBef>
            <a:spcAft>
              <a:spcPct val="15000"/>
            </a:spcAft>
            <a:buChar char="•"/>
          </a:pPr>
          <a:r>
            <a:rPr lang="en-US" sz="2000" b="0" i="0" u="none" strike="noStrike" kern="1200" baseline="0" dirty="0">
              <a:latin typeface="NimbusRomNo9L-ReguItal"/>
            </a:rPr>
            <a:t>S. Feng, O. </a:t>
          </a:r>
          <a:r>
            <a:rPr lang="en-US" sz="2000" b="0" i="0" u="none" strike="noStrike" kern="1200" baseline="0" dirty="0" err="1">
              <a:latin typeface="NimbusRomNo9L-ReguItal"/>
            </a:rPr>
            <a:t>Kudina</a:t>
          </a:r>
          <a:r>
            <a:rPr lang="en-US" sz="2000" b="0" i="0" u="none" strike="noStrike" kern="1200" baseline="0" dirty="0">
              <a:latin typeface="NimbusRomNo9L-ReguItal"/>
            </a:rPr>
            <a:t>, B. M. Halpern</a:t>
          </a:r>
          <a:r>
            <a:rPr lang="en-US" sz="2000" b="0" i="0" u="none" strike="noStrike" kern="1200" baseline="0" dirty="0">
              <a:latin typeface="CMR8"/>
            </a:rPr>
            <a:t> </a:t>
          </a:r>
          <a:r>
            <a:rPr lang="en-US" sz="2000" b="0" i="0" u="none" strike="noStrike" kern="1200" baseline="0" dirty="0">
              <a:latin typeface="NimbusRomNo9L-ReguItal"/>
            </a:rPr>
            <a:t>and O. </a:t>
          </a:r>
          <a:r>
            <a:rPr lang="en-US" sz="2000" b="0" i="0" u="none" strike="noStrike" kern="1200" baseline="0" dirty="0" err="1">
              <a:latin typeface="NimbusRomNo9L-ReguItal"/>
            </a:rPr>
            <a:t>Scharenborg</a:t>
          </a:r>
          <a:r>
            <a:rPr lang="en-US" sz="2000" b="1" i="0" u="none" strike="noStrike" kern="1200" baseline="0" dirty="0">
              <a:latin typeface="TimesNewRomanPS-BoldMT"/>
            </a:rPr>
            <a:t>, 2021 , “</a:t>
          </a:r>
          <a:r>
            <a:rPr lang="en-US" sz="2000" b="0" i="0" u="none" strike="noStrike" kern="1200" baseline="0" dirty="0">
              <a:latin typeface="NimbusRomNo9L-Medi"/>
            </a:rPr>
            <a:t>Quantifying Bias in Automatic Speech Recognition</a:t>
          </a:r>
          <a:r>
            <a:rPr lang="en-US" sz="2000" b="1" i="0" u="none" strike="noStrike" kern="1200" baseline="0" dirty="0">
              <a:latin typeface="TimesNewRomanPS-BoldMT"/>
            </a:rPr>
            <a:t>”. </a:t>
          </a:r>
          <a:endParaRPr lang="en-US" sz="2000" kern="1200" dirty="0"/>
        </a:p>
        <a:p>
          <a:pPr marL="228600" lvl="1" indent="-228600" algn="l" defTabSz="889000">
            <a:lnSpc>
              <a:spcPct val="90000"/>
            </a:lnSpc>
            <a:spcBef>
              <a:spcPct val="0"/>
            </a:spcBef>
            <a:spcAft>
              <a:spcPct val="15000"/>
            </a:spcAft>
            <a:buChar char="•"/>
          </a:pPr>
          <a:r>
            <a:rPr lang="en-US" sz="2000" b="0" i="1" u="none" strike="noStrike" kern="1200" baseline="0" dirty="0">
              <a:latin typeface="NimbusRomNo9L-ReguItal"/>
            </a:rPr>
            <a:t>M. Z. Boito, L. </a:t>
          </a:r>
          <a:r>
            <a:rPr lang="en-US" sz="2000" b="0" i="1" u="none" strike="noStrike" kern="1200" baseline="0" dirty="0" err="1">
              <a:latin typeface="NimbusRomNo9L-ReguItal"/>
            </a:rPr>
            <a:t>Besacier</a:t>
          </a:r>
          <a:r>
            <a:rPr lang="en-US" sz="2000" b="0" i="1" u="none" strike="noStrike" kern="1200" baseline="0" dirty="0">
              <a:latin typeface="NimbusRomNo9L-ReguItal"/>
            </a:rPr>
            <a:t>, N. </a:t>
          </a:r>
          <a:r>
            <a:rPr lang="en-US" sz="2000" b="0" i="1" u="none" strike="noStrike" kern="1200" baseline="0" dirty="0" err="1">
              <a:latin typeface="NimbusRomNo9L-ReguItal"/>
            </a:rPr>
            <a:t>Tomashenko</a:t>
          </a:r>
          <a:r>
            <a:rPr lang="en-US" sz="2000" b="0" i="1" u="none" strike="noStrike" kern="1200" baseline="0" dirty="0">
              <a:latin typeface="NimbusRomNo9L-ReguItal"/>
            </a:rPr>
            <a:t>, Y. </a:t>
          </a:r>
          <a:r>
            <a:rPr lang="en-US" sz="2000" b="0" i="1" u="none" strike="noStrike" kern="1200" baseline="0" dirty="0" err="1">
              <a:latin typeface="NimbusRomNo9L-ReguItal"/>
            </a:rPr>
            <a:t>Est`eve</a:t>
          </a:r>
          <a:r>
            <a:rPr lang="en-US" sz="2000" b="1" i="0" u="none" strike="noStrike" kern="1200" baseline="0" dirty="0">
              <a:latin typeface="TimesNewRomanPS-BoldMT"/>
            </a:rPr>
            <a:t>, 2022 , “</a:t>
          </a:r>
          <a:r>
            <a:rPr lang="en-US" sz="2000" b="0" i="0" u="none" strike="noStrike" kern="1200" baseline="0" dirty="0">
              <a:latin typeface="NimbusRomNo9L-Medi"/>
            </a:rPr>
            <a:t>A Study of Gender Impact in Self-supervised Models for Speech-to-Text Systems</a:t>
          </a:r>
          <a:r>
            <a:rPr lang="en-US" sz="2000" b="1" i="0" u="none" strike="noStrike" kern="1200" baseline="0" dirty="0">
              <a:latin typeface="TimesNewRomanPS-BoldMT"/>
            </a:rPr>
            <a:t>” .</a:t>
          </a:r>
          <a:endParaRPr lang="en-US" sz="2000" kern="1200" dirty="0"/>
        </a:p>
        <a:p>
          <a:pPr marL="228600" lvl="1" indent="-228600" algn="l" defTabSz="889000">
            <a:lnSpc>
              <a:spcPct val="90000"/>
            </a:lnSpc>
            <a:spcBef>
              <a:spcPct val="0"/>
            </a:spcBef>
            <a:spcAft>
              <a:spcPct val="15000"/>
            </a:spcAft>
            <a:buChar char="•"/>
          </a:pPr>
          <a:r>
            <a:rPr lang="en-US" sz="2000" b="0" i="1" u="none" strike="noStrike" kern="1200" baseline="0" dirty="0" err="1">
              <a:latin typeface="NimbusRomNo9L-ReguItal"/>
            </a:rPr>
            <a:t>Tanvina</a:t>
          </a:r>
          <a:r>
            <a:rPr lang="en-US" sz="2000" b="0" i="1" u="none" strike="noStrike" kern="1200" baseline="0" dirty="0">
              <a:latin typeface="NimbusRomNo9L-ReguItal"/>
            </a:rPr>
            <a:t> Patel and Odette </a:t>
          </a:r>
          <a:r>
            <a:rPr lang="en-US" sz="2000" b="0" i="1" u="none" strike="noStrike" kern="1200" baseline="0" dirty="0" err="1">
              <a:latin typeface="NimbusRomNo9L-ReguItal"/>
            </a:rPr>
            <a:t>Scharenborg</a:t>
          </a:r>
          <a:r>
            <a:rPr lang="en-US" sz="2000" b="1" i="0" u="none" strike="noStrike" kern="1200" baseline="0" dirty="0">
              <a:latin typeface="TimesNewRomanPS-BoldMT"/>
            </a:rPr>
            <a:t>, 2023 , “</a:t>
          </a:r>
          <a:r>
            <a:rPr lang="en-US" sz="2000" b="0" i="0" u="none" strike="noStrike" kern="1200" baseline="0" dirty="0">
              <a:latin typeface="NimbusRomNo9L-Medi"/>
            </a:rPr>
            <a:t>Using Data Augmentations and VTLN to Reduce Bias in Dutch End-to-</a:t>
          </a:r>
          <a:r>
            <a:rPr lang="en-US" sz="2000" b="0" i="0" u="none" strike="noStrike" kern="1200" baseline="0" dirty="0" err="1">
              <a:latin typeface="NimbusRomNo9L-Medi"/>
            </a:rPr>
            <a:t>EndSpeech</a:t>
          </a:r>
          <a:r>
            <a:rPr lang="en-US" sz="2000" b="0" i="0" u="none" strike="noStrike" kern="1200" baseline="0" dirty="0">
              <a:latin typeface="NimbusRomNo9L-Medi"/>
            </a:rPr>
            <a:t> Recognition Systems</a:t>
          </a:r>
          <a:r>
            <a:rPr lang="en-US" sz="2000" b="1" i="0" u="none" strike="noStrike" kern="1200" baseline="0" dirty="0">
              <a:latin typeface="TimesNewRomanPS-BoldMT"/>
            </a:rPr>
            <a:t>” .</a:t>
          </a:r>
          <a:endParaRPr lang="en-US" sz="2000" kern="1200" dirty="0"/>
        </a:p>
      </dsp:txBody>
      <dsp:txXfrm>
        <a:off x="0" y="2156100"/>
        <a:ext cx="11353800" cy="2331000"/>
      </dsp:txXfrm>
    </dsp:sp>
    <dsp:sp modelId="{2853DBAA-9BA4-40F9-8242-57B21FBA899B}">
      <dsp:nvSpPr>
        <dsp:cNvPr id="0" name=""/>
        <dsp:cNvSpPr/>
      </dsp:nvSpPr>
      <dsp:spPr>
        <a:xfrm>
          <a:off x="567690" y="1860900"/>
          <a:ext cx="7947660" cy="59040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889000">
            <a:lnSpc>
              <a:spcPct val="90000"/>
            </a:lnSpc>
            <a:spcBef>
              <a:spcPct val="0"/>
            </a:spcBef>
            <a:spcAft>
              <a:spcPct val="35000"/>
            </a:spcAft>
            <a:buNone/>
          </a:pPr>
          <a:r>
            <a:rPr lang="en-US" sz="2000" kern="1200" dirty="0"/>
            <a:t>Word Error rate(WER):</a:t>
          </a:r>
        </a:p>
      </dsp:txBody>
      <dsp:txXfrm>
        <a:off x="596511" y="1889721"/>
        <a:ext cx="7890018" cy="5327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19BD4-A1BB-4C2F-9C10-1E1943C69A1C}">
      <dsp:nvSpPr>
        <dsp:cNvPr id="0" name=""/>
        <dsp:cNvSpPr/>
      </dsp:nvSpPr>
      <dsp:spPr>
        <a:xfrm>
          <a:off x="2181" y="1616664"/>
          <a:ext cx="3285921" cy="1851881"/>
        </a:xfrm>
        <a:prstGeom prst="chevron">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 Data Pre-processing .</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928122" y="1616664"/>
        <a:ext cx="1434040" cy="1851881"/>
      </dsp:txXfrm>
    </dsp:sp>
    <dsp:sp modelId="{F2A9C5BD-7002-4C33-AAB2-DFF5E6A36E2B}">
      <dsp:nvSpPr>
        <dsp:cNvPr id="0" name=""/>
        <dsp:cNvSpPr/>
      </dsp:nvSpPr>
      <dsp:spPr>
        <a:xfrm>
          <a:off x="3036152" y="1640614"/>
          <a:ext cx="3370904" cy="1803980"/>
        </a:xfrm>
        <a:prstGeom prst="chevron">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Analyzing the Features used for the metric Creation.</a:t>
          </a:r>
        </a:p>
        <a:p>
          <a:pPr marL="0" lvl="0" indent="0" algn="ctr" defTabSz="711200">
            <a:lnSpc>
              <a:spcPct val="90000"/>
            </a:lnSpc>
            <a:spcBef>
              <a:spcPct val="0"/>
            </a:spcBef>
            <a:spcAft>
              <a:spcPct val="35000"/>
            </a:spcAft>
            <a:buNone/>
          </a:pPr>
          <a:r>
            <a:rPr lang="en-US" sz="2000" b="1" kern="1200" dirty="0">
              <a:solidFill>
                <a:srgbClr val="FF0000"/>
              </a:solidFill>
            </a:rPr>
            <a:t>90%</a:t>
          </a:r>
        </a:p>
      </dsp:txBody>
      <dsp:txXfrm>
        <a:off x="3938142" y="1640614"/>
        <a:ext cx="1566924" cy="1803980"/>
      </dsp:txXfrm>
    </dsp:sp>
    <dsp:sp modelId="{457EBA05-5D90-45A9-BCFB-07808813338D}">
      <dsp:nvSpPr>
        <dsp:cNvPr id="0" name=""/>
        <dsp:cNvSpPr/>
      </dsp:nvSpPr>
      <dsp:spPr>
        <a:xfrm>
          <a:off x="6155105" y="1612597"/>
          <a:ext cx="2942386" cy="1860014"/>
        </a:xfrm>
        <a:prstGeom prst="chevron">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u="none" kern="1200" dirty="0">
              <a:solidFill>
                <a:schemeClr val="tx1"/>
              </a:solidFill>
            </a:rPr>
            <a:t>Generate multivariate linear regression equation </a:t>
          </a:r>
        </a:p>
        <a:p>
          <a:pPr marL="0" lvl="0" indent="0" algn="ctr" defTabSz="622300">
            <a:lnSpc>
              <a:spcPct val="90000"/>
            </a:lnSpc>
            <a:spcBef>
              <a:spcPct val="0"/>
            </a:spcBef>
            <a:spcAft>
              <a:spcPct val="35000"/>
            </a:spcAft>
            <a:buNone/>
          </a:pPr>
          <a:r>
            <a:rPr lang="en-US" sz="2000" b="1" u="none" kern="1200" dirty="0">
              <a:solidFill>
                <a:srgbClr val="FF0000"/>
              </a:solidFill>
            </a:rPr>
            <a:t>20%</a:t>
          </a:r>
          <a:endParaRPr lang="en-US" sz="2000" b="1" kern="1200" dirty="0">
            <a:solidFill>
              <a:srgbClr val="FF0000"/>
            </a:solidFill>
          </a:endParaRPr>
        </a:p>
      </dsp:txBody>
      <dsp:txXfrm>
        <a:off x="7085112" y="1612597"/>
        <a:ext cx="1082372" cy="1860014"/>
      </dsp:txXfrm>
    </dsp:sp>
    <dsp:sp modelId="{3E3BDBED-B3B0-4D07-85F3-F13F2FE958BD}">
      <dsp:nvSpPr>
        <dsp:cNvPr id="0" name=""/>
        <dsp:cNvSpPr/>
      </dsp:nvSpPr>
      <dsp:spPr>
        <a:xfrm>
          <a:off x="8845540" y="1956737"/>
          <a:ext cx="2734677" cy="1171734"/>
        </a:xfrm>
        <a:prstGeom prst="chevron">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Create a Library containing the measurement</a:t>
          </a:r>
        </a:p>
        <a:p>
          <a:pPr marL="0" lvl="0" indent="0" algn="ctr" defTabSz="711200">
            <a:lnSpc>
              <a:spcPct val="90000"/>
            </a:lnSpc>
            <a:spcBef>
              <a:spcPct val="0"/>
            </a:spcBef>
            <a:spcAft>
              <a:spcPct val="35000"/>
            </a:spcAft>
            <a:buNone/>
          </a:pPr>
          <a:r>
            <a:rPr lang="en-US" sz="1600" b="1" kern="1200" dirty="0">
              <a:solidFill>
                <a:srgbClr val="FF0000"/>
              </a:solidFill>
            </a:rPr>
            <a:t>0%</a:t>
          </a:r>
        </a:p>
      </dsp:txBody>
      <dsp:txXfrm>
        <a:off x="9431407" y="1956737"/>
        <a:ext cx="1562943" cy="11717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360123"/>
          <a:ext cx="11468100" cy="377055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90052" tIns="437388" rIns="890052" bIns="170688"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Hara et al., 2023 ,  </a:t>
          </a:r>
          <a:r>
            <a:rPr lang="en-US" sz="2400" i="1" kern="1200" dirty="0"/>
            <a:t>"Rethinking Training Data for Mitigating Representation Biases in Action Recognition“. </a:t>
          </a:r>
          <a:endParaRPr lang="en-US" sz="2400" kern="1200" dirty="0"/>
        </a:p>
        <a:p>
          <a:pPr marL="228600" lvl="1" indent="-228600" algn="l" defTabSz="1066800">
            <a:lnSpc>
              <a:spcPct val="90000"/>
            </a:lnSpc>
            <a:spcBef>
              <a:spcPct val="0"/>
            </a:spcBef>
            <a:spcAft>
              <a:spcPct val="15000"/>
            </a:spcAft>
            <a:buFont typeface="Wingdings" panose="05000000000000000000" pitchFamily="2" charset="2"/>
            <a:buChar char="Ø"/>
          </a:pPr>
          <a:r>
            <a:rPr lang="en-US" sz="2400" i="1" kern="1200" dirty="0"/>
            <a:t> Representation Bias Metric(RBM)</a:t>
          </a:r>
          <a:endParaRPr lang="en-US" sz="2400" kern="1200" dirty="0"/>
        </a:p>
        <a:p>
          <a:pPr marL="228600" lvl="1" indent="-228600" algn="l" defTabSz="1066800">
            <a:lnSpc>
              <a:spcPct val="90000"/>
            </a:lnSpc>
            <a:spcBef>
              <a:spcPct val="0"/>
            </a:spcBef>
            <a:spcAft>
              <a:spcPct val="15000"/>
            </a:spcAft>
            <a:buChar char="•"/>
          </a:pPr>
          <a:r>
            <a:rPr lang="en-US" sz="2400" b="1" kern="1200" dirty="0"/>
            <a:t>Sophia Harrison et al., 2023,</a:t>
          </a:r>
          <a:r>
            <a:rPr lang="en-US" sz="2400" kern="1200" dirty="0"/>
            <a:t> </a:t>
          </a:r>
          <a:r>
            <a:rPr lang="en-US" sz="2400" i="1" kern="1200" dirty="0"/>
            <a:t>"Run Like a Girl! Sports-Related Gender Bias in Language and Vision"</a:t>
          </a:r>
        </a:p>
        <a:p>
          <a:pPr marL="228600" lvl="1" indent="-228600" algn="l" defTabSz="1066800">
            <a:lnSpc>
              <a:spcPct val="90000"/>
            </a:lnSpc>
            <a:spcBef>
              <a:spcPct val="0"/>
            </a:spcBef>
            <a:spcAft>
              <a:spcPct val="15000"/>
            </a:spcAft>
            <a:buChar char="•"/>
          </a:pPr>
          <a:r>
            <a:rPr lang="en-US" sz="2400" b="1" kern="1200" dirty="0"/>
            <a:t>Gizem </a:t>
          </a:r>
          <a:r>
            <a:rPr lang="en-US" sz="2400" b="1" kern="1200" dirty="0" err="1"/>
            <a:t>Gezici</a:t>
          </a:r>
          <a:r>
            <a:rPr lang="en-US" sz="2400" b="1" kern="1200" dirty="0"/>
            <a:t> and </a:t>
          </a:r>
          <a:r>
            <a:rPr lang="en-US" sz="2400" b="1" kern="1200" dirty="0" err="1"/>
            <a:t>Yucel</a:t>
          </a:r>
          <a:r>
            <a:rPr lang="en-US" sz="2400" b="1" kern="1200" dirty="0"/>
            <a:t> </a:t>
          </a:r>
          <a:r>
            <a:rPr lang="en-US" sz="2400" b="1" kern="1200" dirty="0" err="1"/>
            <a:t>Saygin</a:t>
          </a:r>
          <a:r>
            <a:rPr lang="en-US" sz="2400" b="1" kern="1200" dirty="0"/>
            <a:t>, 2022</a:t>
          </a:r>
          <a:r>
            <a:rPr lang="en-US" sz="2400" i="1" kern="1200" dirty="0"/>
            <a:t>"Measuring Gender Bias in Educational Videos: A Case Study on YouTube"</a:t>
          </a:r>
        </a:p>
        <a:p>
          <a:pPr marL="228600" lvl="1" indent="-228600" algn="l" defTabSz="1066800">
            <a:lnSpc>
              <a:spcPct val="90000"/>
            </a:lnSpc>
            <a:spcBef>
              <a:spcPct val="0"/>
            </a:spcBef>
            <a:spcAft>
              <a:spcPct val="15000"/>
            </a:spcAft>
            <a:buFont typeface="Wingdings" panose="05000000000000000000" pitchFamily="2" charset="2"/>
            <a:buChar char="Ø"/>
          </a:pPr>
          <a:r>
            <a:rPr lang="en-US" sz="2400" i="1" kern="1200" dirty="0"/>
            <a:t>Representation Bias</a:t>
          </a:r>
          <a:r>
            <a:rPr lang="en-US" sz="2400" kern="1200" dirty="0"/>
            <a:t>(</a:t>
          </a:r>
          <a:r>
            <a:rPr lang="el-GR" sz="2400" kern="1200" dirty="0"/>
            <a:t>Δ</a:t>
          </a:r>
          <a:r>
            <a:rPr lang="en-US" sz="2400" kern="1200" dirty="0"/>
            <a:t>R)</a:t>
          </a:r>
          <a:endParaRPr lang="en-US" sz="2400" i="1" kern="1200" dirty="0"/>
        </a:p>
        <a:p>
          <a:pPr marL="228600" lvl="1" indent="-228600" algn="l" defTabSz="1066800">
            <a:lnSpc>
              <a:spcPct val="90000"/>
            </a:lnSpc>
            <a:spcBef>
              <a:spcPct val="0"/>
            </a:spcBef>
            <a:spcAft>
              <a:spcPct val="15000"/>
            </a:spcAft>
            <a:buChar char="•"/>
          </a:pPr>
          <a:endParaRPr lang="en-US" sz="2400" i="1" kern="1200" dirty="0"/>
        </a:p>
      </dsp:txBody>
      <dsp:txXfrm>
        <a:off x="0" y="360123"/>
        <a:ext cx="11468100" cy="3770550"/>
      </dsp:txXfrm>
    </dsp:sp>
    <dsp:sp modelId="{9A6378AD-CA4E-4BC6-B65F-6535B496E35D}">
      <dsp:nvSpPr>
        <dsp:cNvPr id="0" name=""/>
        <dsp:cNvSpPr/>
      </dsp:nvSpPr>
      <dsp:spPr>
        <a:xfrm>
          <a:off x="573405" y="25081"/>
          <a:ext cx="8027670" cy="61992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303427" tIns="0" rIns="303427" bIns="0" numCol="1" spcCol="1270" anchor="ctr" anchorCtr="0">
          <a:noAutofit/>
        </a:bodyPr>
        <a:lstStyle/>
        <a:p>
          <a:pPr marL="0" lvl="0" indent="0" algn="l" defTabSz="1244600">
            <a:lnSpc>
              <a:spcPct val="90000"/>
            </a:lnSpc>
            <a:spcBef>
              <a:spcPct val="0"/>
            </a:spcBef>
            <a:spcAft>
              <a:spcPct val="35000"/>
            </a:spcAft>
            <a:buNone/>
          </a:pPr>
          <a:r>
            <a:rPr lang="en-US" sz="2800" kern="1200" dirty="0"/>
            <a:t>Gender Bias in Video Datasets:</a:t>
          </a:r>
        </a:p>
      </dsp:txBody>
      <dsp:txXfrm>
        <a:off x="603667" y="55343"/>
        <a:ext cx="7967146" cy="5593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218772"/>
          <a:ext cx="11353800" cy="378157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1020572" rIns="881181" bIns="170688" numCol="1" spcCol="1270" anchor="t" anchorCtr="0">
          <a:noAutofit/>
        </a:bodyPr>
        <a:lstStyle/>
        <a:p>
          <a:pPr marL="228600" lvl="1" indent="-228600" algn="l" defTabSz="1066800">
            <a:lnSpc>
              <a:spcPct val="90000"/>
            </a:lnSpc>
            <a:spcBef>
              <a:spcPct val="0"/>
            </a:spcBef>
            <a:spcAft>
              <a:spcPct val="15000"/>
            </a:spcAft>
            <a:buChar char="•"/>
          </a:pPr>
          <a:r>
            <a:rPr lang="fr-FR" sz="2400" b="1" kern="1200" dirty="0"/>
            <a:t>Ge et al., 2024</a:t>
          </a:r>
          <a:r>
            <a:rPr lang="fr-FR" sz="2400" i="1" kern="1200" dirty="0"/>
            <a:t>"On the Content </a:t>
          </a:r>
          <a:r>
            <a:rPr lang="fr-FR" sz="2400" i="1" kern="1200" dirty="0" err="1"/>
            <a:t>Bias</a:t>
          </a:r>
          <a:r>
            <a:rPr lang="fr-FR" sz="2400" i="1" kern="1200" dirty="0"/>
            <a:t> in Fréchet </a:t>
          </a:r>
          <a:r>
            <a:rPr lang="fr-FR" sz="2400" i="1" kern="1200" dirty="0" err="1"/>
            <a:t>Video</a:t>
          </a:r>
          <a:r>
            <a:rPr lang="fr-FR" sz="2400" i="1" kern="1200" dirty="0"/>
            <a:t> Distance"</a:t>
          </a:r>
          <a:endParaRPr lang="en-US" sz="2400" kern="1200" dirty="0"/>
        </a:p>
        <a:p>
          <a:pPr marL="228600" lvl="1" indent="-228600" algn="l" defTabSz="1066800">
            <a:lnSpc>
              <a:spcPct val="90000"/>
            </a:lnSpc>
            <a:spcBef>
              <a:spcPct val="0"/>
            </a:spcBef>
            <a:spcAft>
              <a:spcPct val="15000"/>
            </a:spcAft>
            <a:buFont typeface="Wingdings" panose="05000000000000000000" pitchFamily="2" charset="2"/>
            <a:buChar char="Ø"/>
          </a:pPr>
          <a:r>
            <a:rPr lang="en-US" sz="2400" kern="1200" dirty="0"/>
            <a:t>Fréchet Video Distance (FVD)</a:t>
          </a:r>
        </a:p>
        <a:p>
          <a:pPr marL="228600" lvl="1" indent="-228600" algn="l" defTabSz="1066800">
            <a:lnSpc>
              <a:spcPct val="90000"/>
            </a:lnSpc>
            <a:spcBef>
              <a:spcPct val="0"/>
            </a:spcBef>
            <a:spcAft>
              <a:spcPct val="15000"/>
            </a:spcAft>
            <a:buChar char="•"/>
          </a:pPr>
          <a:r>
            <a:rPr lang="en-US" sz="2400" b="1" kern="1200" dirty="0"/>
            <a:t>Jie Lei et al., 2023</a:t>
          </a:r>
          <a:r>
            <a:rPr lang="en-US" sz="2400" i="1" kern="1200" dirty="0"/>
            <a:t>"Revealing Single Frame Bias for Video-and-Language Learning"</a:t>
          </a:r>
          <a:endParaRPr lang="en-US" sz="2400" kern="1200" dirty="0"/>
        </a:p>
        <a:p>
          <a:pPr marL="228600" lvl="1" indent="-228600" algn="l" defTabSz="1066800">
            <a:lnSpc>
              <a:spcPct val="90000"/>
            </a:lnSpc>
            <a:spcBef>
              <a:spcPct val="0"/>
            </a:spcBef>
            <a:spcAft>
              <a:spcPct val="15000"/>
            </a:spcAft>
            <a:buChar char="•"/>
          </a:pPr>
          <a:r>
            <a:rPr lang="en-US" sz="2400" b="1" kern="1200" dirty="0"/>
            <a:t>Burak </a:t>
          </a:r>
          <a:r>
            <a:rPr lang="en-US" sz="2400" b="1" kern="1200" dirty="0" err="1"/>
            <a:t>Satar</a:t>
          </a:r>
          <a:r>
            <a:rPr lang="en-US" sz="2400" b="1" kern="1200" dirty="0"/>
            <a:t> et al., 2023</a:t>
          </a:r>
          <a:r>
            <a:rPr lang="en-US" sz="2400" i="1" kern="1200" dirty="0"/>
            <a:t>"Towards Debiasing Frame Length Bias in Text-Video Retrieval via Causal Intervention"</a:t>
          </a:r>
          <a:endParaRPr lang="en-US" sz="2400" kern="1200" dirty="0"/>
        </a:p>
        <a:p>
          <a:pPr marL="285750" lvl="1" indent="-285750" algn="l" defTabSz="1244600">
            <a:lnSpc>
              <a:spcPct val="90000"/>
            </a:lnSpc>
            <a:spcBef>
              <a:spcPct val="0"/>
            </a:spcBef>
            <a:spcAft>
              <a:spcPct val="15000"/>
            </a:spcAft>
            <a:buChar char="•"/>
          </a:pPr>
          <a:endParaRPr lang="en-US" sz="2800" kern="1200" dirty="0"/>
        </a:p>
      </dsp:txBody>
      <dsp:txXfrm>
        <a:off x="0" y="218772"/>
        <a:ext cx="11353800" cy="3781575"/>
      </dsp:txXfrm>
    </dsp:sp>
    <dsp:sp modelId="{9A6378AD-CA4E-4BC6-B65F-6535B496E35D}">
      <dsp:nvSpPr>
        <dsp:cNvPr id="0" name=""/>
        <dsp:cNvSpPr/>
      </dsp:nvSpPr>
      <dsp:spPr>
        <a:xfrm>
          <a:off x="567690" y="152"/>
          <a:ext cx="7909590" cy="94186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1244600">
            <a:lnSpc>
              <a:spcPct val="90000"/>
            </a:lnSpc>
            <a:spcBef>
              <a:spcPct val="0"/>
            </a:spcBef>
            <a:spcAft>
              <a:spcPct val="35000"/>
            </a:spcAft>
            <a:buNone/>
          </a:pPr>
          <a:r>
            <a:rPr lang="en-US" sz="2800" kern="1200" dirty="0"/>
            <a:t>Temporal dynamics in videos</a:t>
          </a:r>
        </a:p>
      </dsp:txBody>
      <dsp:txXfrm>
        <a:off x="613668" y="46130"/>
        <a:ext cx="7817634" cy="8499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FDE25-698D-46F4-BD2C-CD959C3A4AEF}">
      <dsp:nvSpPr>
        <dsp:cNvPr id="0" name=""/>
        <dsp:cNvSpPr/>
      </dsp:nvSpPr>
      <dsp:spPr>
        <a:xfrm>
          <a:off x="0" y="429398"/>
          <a:ext cx="10799583" cy="2286900"/>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838168" tIns="458216" rIns="83816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Gender Count</a:t>
          </a:r>
        </a:p>
        <a:p>
          <a:pPr marL="228600" lvl="1" indent="-228600" algn="l" defTabSz="977900">
            <a:lnSpc>
              <a:spcPct val="90000"/>
            </a:lnSpc>
            <a:spcBef>
              <a:spcPct val="0"/>
            </a:spcBef>
            <a:spcAft>
              <a:spcPct val="15000"/>
            </a:spcAft>
            <a:buChar char="•"/>
          </a:pPr>
          <a:r>
            <a:rPr lang="en-US" sz="2200" kern="1200" dirty="0"/>
            <a:t>Motion Magnitude - Intensity or size of the movement (e.g., jump height, stride length).</a:t>
          </a:r>
        </a:p>
        <a:p>
          <a:pPr marL="228600" lvl="1" indent="-228600" algn="l" defTabSz="977900">
            <a:lnSpc>
              <a:spcPct val="90000"/>
            </a:lnSpc>
            <a:spcBef>
              <a:spcPct val="0"/>
            </a:spcBef>
            <a:spcAft>
              <a:spcPct val="15000"/>
            </a:spcAft>
            <a:buChar char="•"/>
          </a:pPr>
          <a:r>
            <a:rPr lang="en-US" sz="2200" kern="1200" dirty="0"/>
            <a:t>Motion Direction - Flow of movement over time.</a:t>
          </a:r>
        </a:p>
        <a:p>
          <a:pPr marL="228600" lvl="1" indent="-228600" algn="l" defTabSz="977900">
            <a:lnSpc>
              <a:spcPct val="90000"/>
            </a:lnSpc>
            <a:spcBef>
              <a:spcPct val="0"/>
            </a:spcBef>
            <a:spcAft>
              <a:spcPct val="15000"/>
            </a:spcAft>
            <a:buChar char="•"/>
          </a:pPr>
          <a:r>
            <a:rPr lang="en-US" sz="2200" kern="1200" dirty="0"/>
            <a:t>Motion Speed - Average velocity of motion.</a:t>
          </a:r>
        </a:p>
      </dsp:txBody>
      <dsp:txXfrm>
        <a:off x="0" y="429398"/>
        <a:ext cx="10799583" cy="2286900"/>
      </dsp:txXfrm>
    </dsp:sp>
    <dsp:sp modelId="{F13531CD-AA6F-45A2-8D7D-2203A087D016}">
      <dsp:nvSpPr>
        <dsp:cNvPr id="0" name=""/>
        <dsp:cNvSpPr/>
      </dsp:nvSpPr>
      <dsp:spPr>
        <a:xfrm>
          <a:off x="512580" y="119836"/>
          <a:ext cx="7559708" cy="649440"/>
        </a:xfrm>
        <a:prstGeom prst="roundRect">
          <a:avLst/>
        </a:prstGeom>
        <a:gradFill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5400000" scaled="0"/>
        </a:gradFill>
        <a:ln w="9525"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285739" tIns="0" rIns="285739" bIns="0" numCol="1" spcCol="1270" anchor="ctr" anchorCtr="0">
          <a:noAutofit/>
        </a:bodyPr>
        <a:lstStyle/>
        <a:p>
          <a:pPr marL="0" lvl="0" indent="0" algn="l" defTabSz="977900">
            <a:lnSpc>
              <a:spcPct val="90000"/>
            </a:lnSpc>
            <a:spcBef>
              <a:spcPct val="0"/>
            </a:spcBef>
            <a:spcAft>
              <a:spcPct val="35000"/>
            </a:spcAft>
            <a:buNone/>
          </a:pPr>
          <a:r>
            <a:rPr lang="en-US" sz="2200" b="1" kern="1200" dirty="0"/>
            <a:t>Factors Considered when Creating the metrics</a:t>
          </a:r>
          <a:endParaRPr lang="en-US" sz="2200" kern="1200" dirty="0"/>
        </a:p>
      </dsp:txBody>
      <dsp:txXfrm>
        <a:off x="544283" y="151539"/>
        <a:ext cx="7496302" cy="586034"/>
      </dsp:txXfrm>
    </dsp:sp>
    <dsp:sp modelId="{50CA630B-4D32-48FB-A634-517D8558E6E3}">
      <dsp:nvSpPr>
        <dsp:cNvPr id="0" name=""/>
        <dsp:cNvSpPr/>
      </dsp:nvSpPr>
      <dsp:spPr>
        <a:xfrm>
          <a:off x="0" y="3159819"/>
          <a:ext cx="10799583" cy="190575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168" tIns="458216" rIns="838168" bIns="156464" numCol="1" spcCol="1270" anchor="t" anchorCtr="0">
          <a:noAutofit/>
        </a:bodyPr>
        <a:lstStyle/>
        <a:p>
          <a:pPr marL="228600" lvl="1" indent="-228600" algn="l" defTabSz="977900">
            <a:lnSpc>
              <a:spcPct val="90000"/>
            </a:lnSpc>
            <a:spcBef>
              <a:spcPct val="0"/>
            </a:spcBef>
            <a:spcAft>
              <a:spcPct val="15000"/>
            </a:spcAft>
            <a:buChar char="•"/>
          </a:pPr>
          <a:r>
            <a:rPr lang="en-US" sz="2200" i="1" kern="1200" dirty="0"/>
            <a:t>"Fréchet Video Motion Distance: A Metric for Evaluating Motion Consistency in Videos" (</a:t>
          </a:r>
          <a:r>
            <a:rPr lang="en-US" sz="2200" i="1" kern="1200" dirty="0" err="1"/>
            <a:t>Jiahe</a:t>
          </a:r>
          <a:r>
            <a:rPr lang="en-US" sz="2200" i="1" kern="1200" dirty="0"/>
            <a:t> Liu et al., 2023)</a:t>
          </a:r>
          <a:endParaRPr lang="en-US" sz="2200" kern="1200" dirty="0"/>
        </a:p>
        <a:p>
          <a:pPr marL="228600" lvl="1" indent="-228600" algn="l" defTabSz="977900">
            <a:lnSpc>
              <a:spcPct val="90000"/>
            </a:lnSpc>
            <a:spcBef>
              <a:spcPct val="0"/>
            </a:spcBef>
            <a:spcAft>
              <a:spcPct val="15000"/>
            </a:spcAft>
            <a:buChar char="•"/>
          </a:pPr>
          <a:r>
            <a:rPr lang="en-US" sz="2200" i="1" kern="1200" dirty="0"/>
            <a:t>"Run Like a Girl! Sports-Related Gender Bias in Language and Vision"</a:t>
          </a:r>
          <a:endParaRPr lang="en-US" sz="2200" kern="1200" dirty="0"/>
        </a:p>
        <a:p>
          <a:pPr marL="228600" lvl="1" indent="-228600" algn="l" defTabSz="977900">
            <a:lnSpc>
              <a:spcPct val="90000"/>
            </a:lnSpc>
            <a:spcBef>
              <a:spcPct val="0"/>
            </a:spcBef>
            <a:spcAft>
              <a:spcPct val="15000"/>
            </a:spcAft>
            <a:buNone/>
          </a:pPr>
          <a:r>
            <a:rPr lang="en-US" sz="2200" i="1" kern="1200" dirty="0"/>
            <a:t>(Sophia Harrison et al., 2023)</a:t>
          </a:r>
        </a:p>
      </dsp:txBody>
      <dsp:txXfrm>
        <a:off x="0" y="3159819"/>
        <a:ext cx="10799583" cy="1905750"/>
      </dsp:txXfrm>
    </dsp:sp>
    <dsp:sp modelId="{998004A5-E2C2-404D-B51E-AAEE898AB555}">
      <dsp:nvSpPr>
        <dsp:cNvPr id="0" name=""/>
        <dsp:cNvSpPr/>
      </dsp:nvSpPr>
      <dsp:spPr>
        <a:xfrm>
          <a:off x="539979" y="2835098"/>
          <a:ext cx="7559708" cy="64944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85739" tIns="0" rIns="285739" bIns="0" numCol="1" spcCol="1270" anchor="ctr" anchorCtr="0">
          <a:noAutofit/>
        </a:bodyPr>
        <a:lstStyle/>
        <a:p>
          <a:pPr marL="0" lvl="0" indent="0" algn="l" defTabSz="977900">
            <a:lnSpc>
              <a:spcPct val="90000"/>
            </a:lnSpc>
            <a:spcBef>
              <a:spcPct val="0"/>
            </a:spcBef>
            <a:spcAft>
              <a:spcPct val="35000"/>
            </a:spcAft>
            <a:buNone/>
          </a:pPr>
          <a:r>
            <a:rPr lang="en-US" sz="2200" b="1" kern="1200" dirty="0"/>
            <a:t>References for selecting factors.</a:t>
          </a:r>
          <a:endParaRPr lang="en-US" sz="2200" kern="1200" dirty="0"/>
        </a:p>
      </dsp:txBody>
      <dsp:txXfrm>
        <a:off x="571682" y="2866801"/>
        <a:ext cx="7496302" cy="5860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F9CF3-CFA6-497D-8D42-1CF4A0AEDB32}">
      <dsp:nvSpPr>
        <dsp:cNvPr id="0" name=""/>
        <dsp:cNvSpPr/>
      </dsp:nvSpPr>
      <dsp:spPr>
        <a:xfrm>
          <a:off x="2531" y="25875"/>
          <a:ext cx="2903934" cy="75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 Data Processing .</a:t>
          </a:r>
        </a:p>
      </dsp:txBody>
      <dsp:txXfrm>
        <a:off x="380531" y="25875"/>
        <a:ext cx="2147934" cy="756000"/>
      </dsp:txXfrm>
    </dsp:sp>
    <dsp:sp modelId="{19E4356B-67D4-4949-8E58-19096E7D2404}">
      <dsp:nvSpPr>
        <dsp:cNvPr id="0" name=""/>
        <dsp:cNvSpPr/>
      </dsp:nvSpPr>
      <dsp:spPr>
        <a:xfrm>
          <a:off x="2531" y="876375"/>
          <a:ext cx="2323147" cy="32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Base dataset : UCF101</a:t>
          </a:r>
        </a:p>
        <a:p>
          <a:pPr marL="171450" lvl="1" indent="-171450" algn="l" defTabSz="800100">
            <a:lnSpc>
              <a:spcPct val="90000"/>
            </a:lnSpc>
            <a:spcBef>
              <a:spcPct val="0"/>
            </a:spcBef>
            <a:spcAft>
              <a:spcPct val="15000"/>
            </a:spcAft>
            <a:buChar char="•"/>
          </a:pPr>
          <a:r>
            <a:rPr lang="en-US" sz="1800" kern="1200" dirty="0"/>
            <a:t>Prepare action recognition datasets  with gender annotations.</a:t>
          </a:r>
        </a:p>
        <a:p>
          <a:pPr marL="171450" lvl="1" indent="-171450" algn="l" defTabSz="800100">
            <a:lnSpc>
              <a:spcPct val="90000"/>
            </a:lnSpc>
            <a:spcBef>
              <a:spcPct val="0"/>
            </a:spcBef>
            <a:spcAft>
              <a:spcPct val="15000"/>
            </a:spcAft>
            <a:buChar char="•"/>
          </a:pPr>
          <a:r>
            <a:rPr lang="en-US" sz="1800" kern="1200" dirty="0"/>
            <a:t>Divide videos into frames.</a:t>
          </a:r>
        </a:p>
      </dsp:txBody>
      <dsp:txXfrm>
        <a:off x="2531" y="876375"/>
        <a:ext cx="2323147" cy="3276000"/>
      </dsp:txXfrm>
    </dsp:sp>
    <dsp:sp modelId="{B0BC3471-D5CB-40A0-A885-D0952CC5DBCC}">
      <dsp:nvSpPr>
        <dsp:cNvPr id="0" name=""/>
        <dsp:cNvSpPr/>
      </dsp:nvSpPr>
      <dsp:spPr>
        <a:xfrm>
          <a:off x="2690465" y="25875"/>
          <a:ext cx="2903934" cy="75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Analyzing the Features used for the metric Creation.</a:t>
          </a:r>
        </a:p>
      </dsp:txBody>
      <dsp:txXfrm>
        <a:off x="3068465" y="25875"/>
        <a:ext cx="2147934" cy="756000"/>
      </dsp:txXfrm>
    </dsp:sp>
    <dsp:sp modelId="{08C45126-A888-443E-9702-39B26ED82EA4}">
      <dsp:nvSpPr>
        <dsp:cNvPr id="0" name=""/>
        <dsp:cNvSpPr/>
      </dsp:nvSpPr>
      <dsp:spPr>
        <a:xfrm>
          <a:off x="2690465" y="876375"/>
          <a:ext cx="2323147" cy="32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Extract motion features such as speed, magnitude, and direction.</a:t>
          </a: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US" sz="1800" kern="1200" dirty="0"/>
            <a:t>Identify motion features that contribute to gender-specific disparities in actions (e.g., average speed in diving for men vs. women)</a:t>
          </a:r>
        </a:p>
        <a:p>
          <a:pPr marL="171450" lvl="1" indent="-171450" algn="l" defTabSz="711200">
            <a:lnSpc>
              <a:spcPct val="90000"/>
            </a:lnSpc>
            <a:spcBef>
              <a:spcPct val="0"/>
            </a:spcBef>
            <a:spcAft>
              <a:spcPct val="15000"/>
            </a:spcAft>
            <a:buChar char="•"/>
          </a:pPr>
          <a:endParaRPr lang="en-US" sz="1600" kern="1200" dirty="0"/>
        </a:p>
      </dsp:txBody>
      <dsp:txXfrm>
        <a:off x="2690465" y="876375"/>
        <a:ext cx="2323147" cy="3276000"/>
      </dsp:txXfrm>
    </dsp:sp>
    <dsp:sp modelId="{6B450A9C-7D94-4D5D-AC41-932AA9F3F8F2}">
      <dsp:nvSpPr>
        <dsp:cNvPr id="0" name=""/>
        <dsp:cNvSpPr/>
      </dsp:nvSpPr>
      <dsp:spPr>
        <a:xfrm>
          <a:off x="5378400" y="25875"/>
          <a:ext cx="2903934" cy="75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u="none" kern="1200" dirty="0"/>
            <a:t>Generate  equation </a:t>
          </a:r>
          <a:endParaRPr lang="en-US" sz="1400" kern="1200" dirty="0"/>
        </a:p>
      </dsp:txBody>
      <dsp:txXfrm>
        <a:off x="5756400" y="25875"/>
        <a:ext cx="2147934" cy="756000"/>
      </dsp:txXfrm>
    </dsp:sp>
    <dsp:sp modelId="{0CE561E3-453B-4730-8445-45486BAA947D}">
      <dsp:nvSpPr>
        <dsp:cNvPr id="0" name=""/>
        <dsp:cNvSpPr/>
      </dsp:nvSpPr>
      <dsp:spPr>
        <a:xfrm>
          <a:off x="5378400" y="876375"/>
          <a:ext cx="2323147" cy="32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Apply the methodology to other datasets by creating a data frame.</a:t>
          </a:r>
        </a:p>
        <a:p>
          <a:pPr marL="171450" lvl="1" indent="-171450" algn="l" defTabSz="800100">
            <a:lnSpc>
              <a:spcPct val="90000"/>
            </a:lnSpc>
            <a:spcBef>
              <a:spcPct val="0"/>
            </a:spcBef>
            <a:spcAft>
              <a:spcPct val="15000"/>
            </a:spcAft>
            <a:buChar char="•"/>
          </a:pPr>
          <a:r>
            <a:rPr lang="en-US" sz="1800" kern="1200" dirty="0"/>
            <a:t>Perform multivariate linear regression analysis.</a:t>
          </a:r>
        </a:p>
        <a:p>
          <a:pPr marL="171450" lvl="1" indent="-171450" algn="l" defTabSz="800100">
            <a:lnSpc>
              <a:spcPct val="90000"/>
            </a:lnSpc>
            <a:spcBef>
              <a:spcPct val="0"/>
            </a:spcBef>
            <a:spcAft>
              <a:spcPct val="15000"/>
            </a:spcAft>
            <a:buChar char="•"/>
          </a:pPr>
          <a:r>
            <a:rPr lang="en-US" sz="1800" kern="1200" dirty="0"/>
            <a:t>Identify and quantify the relationships between these factors and potential bias in the dataset.</a:t>
          </a:r>
        </a:p>
      </dsp:txBody>
      <dsp:txXfrm>
        <a:off x="5378400" y="876375"/>
        <a:ext cx="2323147" cy="3276000"/>
      </dsp:txXfrm>
    </dsp:sp>
    <dsp:sp modelId="{29B9E40B-DE6B-4BE0-8D2C-725BF922A31E}">
      <dsp:nvSpPr>
        <dsp:cNvPr id="0" name=""/>
        <dsp:cNvSpPr/>
      </dsp:nvSpPr>
      <dsp:spPr>
        <a:xfrm>
          <a:off x="8066334" y="25875"/>
          <a:ext cx="2903934" cy="75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Create a Library containing the measurement</a:t>
          </a:r>
        </a:p>
      </dsp:txBody>
      <dsp:txXfrm>
        <a:off x="8444334" y="25875"/>
        <a:ext cx="2147934" cy="756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19BD4-A1BB-4C2F-9C10-1E1943C69A1C}">
      <dsp:nvSpPr>
        <dsp:cNvPr id="0" name=""/>
        <dsp:cNvSpPr/>
      </dsp:nvSpPr>
      <dsp:spPr>
        <a:xfrm>
          <a:off x="3307" y="0"/>
          <a:ext cx="3154295" cy="1371600"/>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 Data Pre-processing .</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689107" y="0"/>
        <a:ext cx="1782695" cy="1371600"/>
      </dsp:txXfrm>
    </dsp:sp>
    <dsp:sp modelId="{F2A9C5BD-7002-4C33-AAB2-DFF5E6A36E2B}">
      <dsp:nvSpPr>
        <dsp:cNvPr id="0" name=""/>
        <dsp:cNvSpPr/>
      </dsp:nvSpPr>
      <dsp:spPr>
        <a:xfrm>
          <a:off x="2876489" y="55670"/>
          <a:ext cx="3343063" cy="1260258"/>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Analyzing the Features used for the metric Creation.</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3506618" y="55670"/>
        <a:ext cx="2082805" cy="1260258"/>
      </dsp:txXfrm>
    </dsp:sp>
    <dsp:sp modelId="{457EBA05-5D90-45A9-BCFB-07808813338D}">
      <dsp:nvSpPr>
        <dsp:cNvPr id="0" name=""/>
        <dsp:cNvSpPr/>
      </dsp:nvSpPr>
      <dsp:spPr>
        <a:xfrm>
          <a:off x="5938439" y="57316"/>
          <a:ext cx="2565755" cy="1256966"/>
        </a:xfrm>
        <a:prstGeom prst="chevron">
          <a:avLst/>
        </a:prstGeom>
        <a:gradFill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5400000" scaled="0"/>
        </a:gradFill>
        <a:ln w="9525"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u="none" kern="1200" dirty="0">
              <a:solidFill>
                <a:schemeClr val="tx1"/>
              </a:solidFill>
            </a:rPr>
            <a:t>Generate equation </a:t>
          </a:r>
        </a:p>
        <a:p>
          <a:pPr marL="0" lvl="0" indent="0" algn="ctr" defTabSz="622300">
            <a:lnSpc>
              <a:spcPct val="90000"/>
            </a:lnSpc>
            <a:spcBef>
              <a:spcPct val="0"/>
            </a:spcBef>
            <a:spcAft>
              <a:spcPct val="35000"/>
            </a:spcAft>
            <a:buNone/>
          </a:pPr>
          <a:r>
            <a:rPr lang="en-US" sz="2000" b="1" u="none" kern="1200" dirty="0">
              <a:solidFill>
                <a:srgbClr val="FF0000"/>
              </a:solidFill>
            </a:rPr>
            <a:t>25%</a:t>
          </a:r>
          <a:endParaRPr lang="en-US" sz="2000" b="1" kern="1200" dirty="0">
            <a:solidFill>
              <a:srgbClr val="FF0000"/>
            </a:solidFill>
          </a:endParaRPr>
        </a:p>
      </dsp:txBody>
      <dsp:txXfrm>
        <a:off x="6566922" y="57316"/>
        <a:ext cx="1308789" cy="1256966"/>
      </dsp:txXfrm>
    </dsp:sp>
    <dsp:sp modelId="{3E3BDBED-B3B0-4D07-85F3-F13F2FE958BD}">
      <dsp:nvSpPr>
        <dsp:cNvPr id="0" name=""/>
        <dsp:cNvSpPr/>
      </dsp:nvSpPr>
      <dsp:spPr>
        <a:xfrm>
          <a:off x="8223081" y="80203"/>
          <a:ext cx="3051211" cy="1211192"/>
        </a:xfrm>
        <a:prstGeom prst="chevron">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Create a Library containing the measurement</a:t>
          </a:r>
        </a:p>
        <a:p>
          <a:pPr marL="0" lvl="0" indent="0" algn="ctr" defTabSz="844550">
            <a:lnSpc>
              <a:spcPct val="90000"/>
            </a:lnSpc>
            <a:spcBef>
              <a:spcPct val="0"/>
            </a:spcBef>
            <a:spcAft>
              <a:spcPct val="35000"/>
            </a:spcAft>
            <a:buNone/>
          </a:pPr>
          <a:r>
            <a:rPr lang="en-US" sz="1900" b="1" kern="1200" dirty="0">
              <a:solidFill>
                <a:srgbClr val="FF0000"/>
              </a:solidFill>
            </a:rPr>
            <a:t>0%</a:t>
          </a:r>
        </a:p>
      </dsp:txBody>
      <dsp:txXfrm>
        <a:off x="8828677" y="80203"/>
        <a:ext cx="1840019" cy="12111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899812"/>
          <a:ext cx="11353800" cy="126787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A. </a:t>
          </a:r>
          <a:r>
            <a:rPr lang="en-US" sz="2300" kern="1200" dirty="0" err="1"/>
            <a:t>Caliskan</a:t>
          </a:r>
          <a:r>
            <a:rPr lang="en-US" sz="2300" kern="1200" dirty="0"/>
            <a:t>, J. J. Bryson, and A. Narayanan, </a:t>
          </a:r>
          <a:r>
            <a:rPr lang="en-US" sz="2300" b="1" kern="1200" dirty="0"/>
            <a:t>2017,</a:t>
          </a:r>
          <a:r>
            <a:rPr lang="en-US" sz="2300" kern="1200" dirty="0"/>
            <a:t>“Semantics derived automatically from language corpora contain human-like biases,”.</a:t>
          </a:r>
        </a:p>
      </dsp:txBody>
      <dsp:txXfrm>
        <a:off x="0" y="899812"/>
        <a:ext cx="11353800" cy="1267875"/>
      </dsp:txXfrm>
    </dsp:sp>
    <dsp:sp modelId="{9A6378AD-CA4E-4BC6-B65F-6535B496E35D}">
      <dsp:nvSpPr>
        <dsp:cNvPr id="0" name=""/>
        <dsp:cNvSpPr/>
      </dsp:nvSpPr>
      <dsp:spPr>
        <a:xfrm>
          <a:off x="567690" y="560332"/>
          <a:ext cx="7947660" cy="67896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dirty="0"/>
            <a:t>Word Embedding Association Test(WEAT):</a:t>
          </a:r>
        </a:p>
      </dsp:txBody>
      <dsp:txXfrm>
        <a:off x="600834" y="593476"/>
        <a:ext cx="7881372" cy="612672"/>
      </dsp:txXfrm>
    </dsp:sp>
    <dsp:sp modelId="{E5F4CA2B-FD6F-401B-97B5-AA39526CB55B}">
      <dsp:nvSpPr>
        <dsp:cNvPr id="0" name=""/>
        <dsp:cNvSpPr/>
      </dsp:nvSpPr>
      <dsp:spPr>
        <a:xfrm>
          <a:off x="0" y="2631367"/>
          <a:ext cx="11353800" cy="130410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b="0" i="0" u="none" strike="noStrike" kern="1200" baseline="0" dirty="0">
              <a:latin typeface="NimbusRomNo9L-ReguItal"/>
            </a:rPr>
            <a:t>S. Schröder, A. Schulz, P. </a:t>
          </a:r>
          <a:r>
            <a:rPr lang="en-US" sz="2300" b="0" i="0" u="none" strike="noStrike" kern="1200" baseline="0" dirty="0" err="1">
              <a:latin typeface="NimbusRomNo9L-ReguItal"/>
            </a:rPr>
            <a:t>Kenneweg</a:t>
          </a:r>
          <a:r>
            <a:rPr lang="en-US" sz="2300" b="0" i="0" u="none" strike="noStrike" kern="1200" baseline="0" dirty="0">
              <a:latin typeface="NimbusRomNo9L-ReguItal"/>
            </a:rPr>
            <a:t>, R. </a:t>
          </a:r>
          <a:r>
            <a:rPr lang="en-US" sz="2300" b="0" i="0" u="none" strike="noStrike" kern="1200" baseline="0" dirty="0" err="1">
              <a:latin typeface="NimbusRomNo9L-ReguItal"/>
            </a:rPr>
            <a:t>Feldhans</a:t>
          </a:r>
          <a:r>
            <a:rPr lang="en-US" sz="2300" b="0" i="0" u="none" strike="noStrike" kern="1200" baseline="0" dirty="0">
              <a:latin typeface="NimbusRomNo9L-ReguItal"/>
            </a:rPr>
            <a:t>, F. Hinder, and B. Hammer,</a:t>
          </a:r>
          <a:r>
            <a:rPr lang="en-US" sz="2300" b="1" i="0" u="none" strike="noStrike" kern="1200" baseline="0" dirty="0">
              <a:latin typeface="NimbusRomNo9L-ReguItal"/>
            </a:rPr>
            <a:t>2024</a:t>
          </a:r>
          <a:r>
            <a:rPr lang="en-US" sz="2300" b="0" i="0" u="none" strike="noStrike" kern="1200" baseline="0" dirty="0">
              <a:latin typeface="NimbusRomNo9L-ReguItal"/>
            </a:rPr>
            <a:t>,"Evaluating Metrics for Bias in Word Embeddings," .</a:t>
          </a:r>
          <a:endParaRPr lang="en-US" sz="2300" kern="1200" dirty="0"/>
        </a:p>
      </dsp:txBody>
      <dsp:txXfrm>
        <a:off x="0" y="2631367"/>
        <a:ext cx="11353800" cy="1304100"/>
      </dsp:txXfrm>
    </dsp:sp>
    <dsp:sp modelId="{2853DBAA-9BA4-40F9-8242-57B21FBA899B}">
      <dsp:nvSpPr>
        <dsp:cNvPr id="0" name=""/>
        <dsp:cNvSpPr/>
      </dsp:nvSpPr>
      <dsp:spPr>
        <a:xfrm>
          <a:off x="567690" y="2291887"/>
          <a:ext cx="7947660" cy="67896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dirty="0"/>
            <a:t>Scoring Association Means of Word Embeddings(SAME):</a:t>
          </a:r>
        </a:p>
      </dsp:txBody>
      <dsp:txXfrm>
        <a:off x="600834" y="2325031"/>
        <a:ext cx="7881372" cy="61267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428212"/>
          <a:ext cx="11353800" cy="17325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520700" rIns="8811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F. Valentini, G. Rosati, D. Fernandez Slezak, and E. Altszyler,2023, “The Undesirable Dependence on Frequency of Gender Bias Metrics Based on Word Embeddings,”.</a:t>
          </a:r>
        </a:p>
      </dsp:txBody>
      <dsp:txXfrm>
        <a:off x="0" y="428212"/>
        <a:ext cx="11353800" cy="1732500"/>
      </dsp:txXfrm>
    </dsp:sp>
    <dsp:sp modelId="{9A6378AD-CA4E-4BC6-B65F-6535B496E35D}">
      <dsp:nvSpPr>
        <dsp:cNvPr id="0" name=""/>
        <dsp:cNvSpPr/>
      </dsp:nvSpPr>
      <dsp:spPr>
        <a:xfrm>
          <a:off x="567690" y="59212"/>
          <a:ext cx="7947660" cy="73800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1111250">
            <a:lnSpc>
              <a:spcPct val="90000"/>
            </a:lnSpc>
            <a:spcBef>
              <a:spcPct val="0"/>
            </a:spcBef>
            <a:spcAft>
              <a:spcPct val="35000"/>
            </a:spcAft>
            <a:buNone/>
          </a:pPr>
          <a:r>
            <a:rPr lang="en-US" sz="2500" kern="1200" dirty="0"/>
            <a:t>Pointwise Mutual Information(</a:t>
          </a:r>
          <a:r>
            <a:rPr lang="en-US" sz="2500" kern="1200" dirty="0" err="1"/>
            <a:t>BiasPMI</a:t>
          </a:r>
          <a:r>
            <a:rPr lang="en-US" sz="2500" kern="1200" dirty="0"/>
            <a:t>):</a:t>
          </a:r>
        </a:p>
      </dsp:txBody>
      <dsp:txXfrm>
        <a:off x="603716" y="95238"/>
        <a:ext cx="7875608" cy="665948"/>
      </dsp:txXfrm>
    </dsp:sp>
    <dsp:sp modelId="{E5F4CA2B-FD6F-401B-97B5-AA39526CB55B}">
      <dsp:nvSpPr>
        <dsp:cNvPr id="0" name=""/>
        <dsp:cNvSpPr/>
      </dsp:nvSpPr>
      <dsp:spPr>
        <a:xfrm>
          <a:off x="0" y="2664712"/>
          <a:ext cx="11353800" cy="1771875"/>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520700" rIns="881181" bIns="177800" numCol="1" spcCol="1270" anchor="t" anchorCtr="0">
          <a:noAutofit/>
        </a:bodyPr>
        <a:lstStyle/>
        <a:p>
          <a:pPr marL="228600" lvl="1" indent="-228600" algn="l" defTabSz="1111250">
            <a:lnSpc>
              <a:spcPct val="90000"/>
            </a:lnSpc>
            <a:spcBef>
              <a:spcPct val="0"/>
            </a:spcBef>
            <a:spcAft>
              <a:spcPct val="15000"/>
            </a:spcAft>
            <a:buChar char="•"/>
          </a:pPr>
          <a:r>
            <a:rPr lang="en-US" sz="2500" b="0" i="0" u="none" strike="noStrike" kern="1200" baseline="0" dirty="0">
              <a:latin typeface="NimbusRomNo9L-ReguItal"/>
            </a:rPr>
            <a:t>T. Manzini, Y. C. Lim, Y. Tsvetkov, and A. W. Black, 2019, “Black is to Criminal as Caucasian is to Police: Detecting and Removing Multiclass Bias in Word Embeddings,”.</a:t>
          </a:r>
          <a:endParaRPr lang="en-US" sz="2500" kern="1200" dirty="0"/>
        </a:p>
      </dsp:txBody>
      <dsp:txXfrm>
        <a:off x="0" y="2664712"/>
        <a:ext cx="11353800" cy="1771875"/>
      </dsp:txXfrm>
    </dsp:sp>
    <dsp:sp modelId="{2853DBAA-9BA4-40F9-8242-57B21FBA899B}">
      <dsp:nvSpPr>
        <dsp:cNvPr id="0" name=""/>
        <dsp:cNvSpPr/>
      </dsp:nvSpPr>
      <dsp:spPr>
        <a:xfrm>
          <a:off x="567690" y="2295712"/>
          <a:ext cx="7947660" cy="73800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1111250">
            <a:lnSpc>
              <a:spcPct val="90000"/>
            </a:lnSpc>
            <a:spcBef>
              <a:spcPct val="0"/>
            </a:spcBef>
            <a:spcAft>
              <a:spcPct val="35000"/>
            </a:spcAft>
            <a:buNone/>
          </a:pPr>
          <a:r>
            <a:rPr lang="en-US" sz="2500" kern="1200" dirty="0"/>
            <a:t>Mean Average Cosine Similarity(MAC):</a:t>
          </a:r>
        </a:p>
      </dsp:txBody>
      <dsp:txXfrm>
        <a:off x="603716" y="2331738"/>
        <a:ext cx="7875608" cy="66594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F9CF3-CFA6-497D-8D42-1CF4A0AEDB32}">
      <dsp:nvSpPr>
        <dsp:cNvPr id="0" name=""/>
        <dsp:cNvSpPr/>
      </dsp:nvSpPr>
      <dsp:spPr>
        <a:xfrm>
          <a:off x="3153" y="52686"/>
          <a:ext cx="2808275" cy="102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 Data Processing.</a:t>
          </a:r>
        </a:p>
      </dsp:txBody>
      <dsp:txXfrm>
        <a:off x="516153" y="52686"/>
        <a:ext cx="1782275" cy="1026000"/>
      </dsp:txXfrm>
    </dsp:sp>
    <dsp:sp modelId="{19E4356B-67D4-4949-8E58-19096E7D2404}">
      <dsp:nvSpPr>
        <dsp:cNvPr id="0" name=""/>
        <dsp:cNvSpPr/>
      </dsp:nvSpPr>
      <dsp:spPr>
        <a:xfrm>
          <a:off x="3349" y="1221813"/>
          <a:ext cx="2246620" cy="371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Base dataset: </a:t>
          </a:r>
          <a:r>
            <a:rPr lang="en-US" sz="1800" kern="1200" dirty="0" err="1"/>
            <a:t>Winobias</a:t>
          </a:r>
          <a:r>
            <a:rPr lang="en-US" sz="1800" kern="1200" dirty="0"/>
            <a:t> Dataset</a:t>
          </a:r>
        </a:p>
        <a:p>
          <a:pPr marL="171450" lvl="1" indent="-171450" algn="l" defTabSz="800100">
            <a:lnSpc>
              <a:spcPct val="90000"/>
            </a:lnSpc>
            <a:spcBef>
              <a:spcPct val="0"/>
            </a:spcBef>
            <a:spcAft>
              <a:spcPct val="15000"/>
            </a:spcAft>
            <a:buChar char="•"/>
          </a:pPr>
          <a:r>
            <a:rPr lang="en-US" sz="1800" kern="1200" dirty="0"/>
            <a:t>Preprocess the sentences for use with word embeddings</a:t>
          </a:r>
        </a:p>
      </dsp:txBody>
      <dsp:txXfrm>
        <a:off x="3349" y="1221813"/>
        <a:ext cx="2246620" cy="3714323"/>
      </dsp:txXfrm>
    </dsp:sp>
    <dsp:sp modelId="{B0BC3471-D5CB-40A0-A885-D0952CC5DBCC}">
      <dsp:nvSpPr>
        <dsp:cNvPr id="0" name=""/>
        <dsp:cNvSpPr/>
      </dsp:nvSpPr>
      <dsp:spPr>
        <a:xfrm>
          <a:off x="2595624" y="67563"/>
          <a:ext cx="2808275" cy="102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Analyzing the Features used for the metric Creation.</a:t>
          </a:r>
        </a:p>
      </dsp:txBody>
      <dsp:txXfrm>
        <a:off x="3108624" y="67563"/>
        <a:ext cx="1782275" cy="1026000"/>
      </dsp:txXfrm>
    </dsp:sp>
    <dsp:sp modelId="{08C45126-A888-443E-9702-39B26ED82EA4}">
      <dsp:nvSpPr>
        <dsp:cNvPr id="0" name=""/>
        <dsp:cNvSpPr/>
      </dsp:nvSpPr>
      <dsp:spPr>
        <a:xfrm>
          <a:off x="2595624" y="1221813"/>
          <a:ext cx="2246620" cy="371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Get the Contextual Embeddings Using a list of occupations and pronouns and embeddings get the cosine similarity</a:t>
          </a:r>
        </a:p>
        <a:p>
          <a:pPr marL="171450" lvl="1" indent="-171450" algn="l" defTabSz="711200">
            <a:lnSpc>
              <a:spcPct val="90000"/>
            </a:lnSpc>
            <a:spcBef>
              <a:spcPct val="0"/>
            </a:spcBef>
            <a:spcAft>
              <a:spcPct val="15000"/>
            </a:spcAft>
            <a:buChar char="•"/>
          </a:pPr>
          <a:r>
            <a:rPr lang="en-US" sz="1600" kern="1200" dirty="0"/>
            <a:t> Get the Cosine Similarity values using pronouns and occupations</a:t>
          </a:r>
        </a:p>
        <a:p>
          <a:pPr marL="171450" lvl="1" indent="-171450" algn="l" defTabSz="711200">
            <a:lnSpc>
              <a:spcPct val="90000"/>
            </a:lnSpc>
            <a:spcBef>
              <a:spcPct val="0"/>
            </a:spcBef>
            <a:spcAft>
              <a:spcPct val="15000"/>
            </a:spcAft>
            <a:buChar char="•"/>
          </a:pPr>
          <a:r>
            <a:rPr lang="en-US" sz="1600" kern="1200" dirty="0"/>
            <a:t>Get PMI values using pronouns and occupations</a:t>
          </a:r>
        </a:p>
      </dsp:txBody>
      <dsp:txXfrm>
        <a:off x="2595624" y="1221813"/>
        <a:ext cx="2246620" cy="3714323"/>
      </dsp:txXfrm>
    </dsp:sp>
    <dsp:sp modelId="{6B450A9C-7D94-4D5D-AC41-932AA9F3F8F2}">
      <dsp:nvSpPr>
        <dsp:cNvPr id="0" name=""/>
        <dsp:cNvSpPr/>
      </dsp:nvSpPr>
      <dsp:spPr>
        <a:xfrm>
          <a:off x="5187899" y="67563"/>
          <a:ext cx="2808275" cy="102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u="none" kern="1200" dirty="0"/>
            <a:t>Generate multivariate linear regression equation </a:t>
          </a:r>
          <a:endParaRPr lang="en-US" sz="1600" kern="1200" dirty="0"/>
        </a:p>
      </dsp:txBody>
      <dsp:txXfrm>
        <a:off x="5700899" y="67563"/>
        <a:ext cx="1782275" cy="1026000"/>
      </dsp:txXfrm>
    </dsp:sp>
    <dsp:sp modelId="{0CE561E3-453B-4730-8445-45486BAA947D}">
      <dsp:nvSpPr>
        <dsp:cNvPr id="0" name=""/>
        <dsp:cNvSpPr/>
      </dsp:nvSpPr>
      <dsp:spPr>
        <a:xfrm>
          <a:off x="5187899" y="1221813"/>
          <a:ext cx="2246620" cy="3714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Apply the methodology to other Models.</a:t>
          </a:r>
        </a:p>
        <a:p>
          <a:pPr marL="171450" lvl="1" indent="-171450" algn="l" defTabSz="844550">
            <a:lnSpc>
              <a:spcPct val="90000"/>
            </a:lnSpc>
            <a:spcBef>
              <a:spcPct val="0"/>
            </a:spcBef>
            <a:spcAft>
              <a:spcPct val="15000"/>
            </a:spcAft>
            <a:buChar char="•"/>
          </a:pPr>
          <a:r>
            <a:rPr lang="en-US" sz="1900" kern="1200" dirty="0"/>
            <a:t>Perform multivariate linear regression analysis.</a:t>
          </a:r>
        </a:p>
        <a:p>
          <a:pPr marL="171450" lvl="1" indent="-171450" algn="l" defTabSz="844550">
            <a:lnSpc>
              <a:spcPct val="90000"/>
            </a:lnSpc>
            <a:spcBef>
              <a:spcPct val="0"/>
            </a:spcBef>
            <a:spcAft>
              <a:spcPct val="15000"/>
            </a:spcAft>
            <a:buChar char="•"/>
          </a:pPr>
          <a:r>
            <a:rPr lang="en-US" sz="1900" kern="1200" dirty="0"/>
            <a:t>Identify and quantify the relationships between these factors and potential bias in contextual embeddings.</a:t>
          </a:r>
        </a:p>
      </dsp:txBody>
      <dsp:txXfrm>
        <a:off x="5187899" y="1221813"/>
        <a:ext cx="2246620" cy="3714323"/>
      </dsp:txXfrm>
    </dsp:sp>
    <dsp:sp modelId="{29B9E40B-DE6B-4BE0-8D2C-725BF922A31E}">
      <dsp:nvSpPr>
        <dsp:cNvPr id="0" name=""/>
        <dsp:cNvSpPr/>
      </dsp:nvSpPr>
      <dsp:spPr>
        <a:xfrm>
          <a:off x="7780175" y="67563"/>
          <a:ext cx="2808275" cy="102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Create a Library containing the measurement</a:t>
          </a:r>
        </a:p>
      </dsp:txBody>
      <dsp:txXfrm>
        <a:off x="8293175" y="67563"/>
        <a:ext cx="1782275" cy="1026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19BD4-A1BB-4C2F-9C10-1E1943C69A1C}">
      <dsp:nvSpPr>
        <dsp:cNvPr id="0" name=""/>
        <dsp:cNvSpPr/>
      </dsp:nvSpPr>
      <dsp:spPr>
        <a:xfrm>
          <a:off x="2181" y="1616664"/>
          <a:ext cx="3285921" cy="1851881"/>
        </a:xfrm>
        <a:prstGeom prst="chevron">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 Data Pre-processing .</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928122" y="1616664"/>
        <a:ext cx="1434040" cy="1851881"/>
      </dsp:txXfrm>
    </dsp:sp>
    <dsp:sp modelId="{F2A9C5BD-7002-4C33-AAB2-DFF5E6A36E2B}">
      <dsp:nvSpPr>
        <dsp:cNvPr id="0" name=""/>
        <dsp:cNvSpPr/>
      </dsp:nvSpPr>
      <dsp:spPr>
        <a:xfrm>
          <a:off x="3036152" y="1640614"/>
          <a:ext cx="3370904" cy="1803980"/>
        </a:xfrm>
        <a:prstGeom prst="chevron">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Analyzing the Features used for the metric Creation.</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3938142" y="1640614"/>
        <a:ext cx="1566924" cy="1803980"/>
      </dsp:txXfrm>
    </dsp:sp>
    <dsp:sp modelId="{457EBA05-5D90-45A9-BCFB-07808813338D}">
      <dsp:nvSpPr>
        <dsp:cNvPr id="0" name=""/>
        <dsp:cNvSpPr/>
      </dsp:nvSpPr>
      <dsp:spPr>
        <a:xfrm>
          <a:off x="6155105" y="1612597"/>
          <a:ext cx="2942386" cy="1860014"/>
        </a:xfrm>
        <a:prstGeom prst="chevron">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u="none" kern="1200" dirty="0">
              <a:solidFill>
                <a:schemeClr val="tx1"/>
              </a:solidFill>
            </a:rPr>
            <a:t>Generate multivariate linear regression equation </a:t>
          </a:r>
        </a:p>
        <a:p>
          <a:pPr marL="0" lvl="0" indent="0" algn="ctr" defTabSz="622300">
            <a:lnSpc>
              <a:spcPct val="90000"/>
            </a:lnSpc>
            <a:spcBef>
              <a:spcPct val="0"/>
            </a:spcBef>
            <a:spcAft>
              <a:spcPct val="35000"/>
            </a:spcAft>
            <a:buNone/>
          </a:pPr>
          <a:r>
            <a:rPr lang="en-US" sz="2000" b="1" u="none" kern="1200" dirty="0">
              <a:solidFill>
                <a:srgbClr val="FF0000"/>
              </a:solidFill>
            </a:rPr>
            <a:t>25%</a:t>
          </a:r>
          <a:endParaRPr lang="en-US" sz="2000" b="1" kern="1200" dirty="0">
            <a:solidFill>
              <a:srgbClr val="FF0000"/>
            </a:solidFill>
          </a:endParaRPr>
        </a:p>
      </dsp:txBody>
      <dsp:txXfrm>
        <a:off x="7085112" y="1612597"/>
        <a:ext cx="1082372" cy="1860014"/>
      </dsp:txXfrm>
    </dsp:sp>
    <dsp:sp modelId="{3E3BDBED-B3B0-4D07-85F3-F13F2FE958BD}">
      <dsp:nvSpPr>
        <dsp:cNvPr id="0" name=""/>
        <dsp:cNvSpPr/>
      </dsp:nvSpPr>
      <dsp:spPr>
        <a:xfrm>
          <a:off x="8845540" y="1956737"/>
          <a:ext cx="2734677" cy="1171734"/>
        </a:xfrm>
        <a:prstGeom prst="chevron">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Create a Library containing the measurement</a:t>
          </a:r>
        </a:p>
        <a:p>
          <a:pPr marL="0" lvl="0" indent="0" algn="ctr" defTabSz="711200">
            <a:lnSpc>
              <a:spcPct val="90000"/>
            </a:lnSpc>
            <a:spcBef>
              <a:spcPct val="0"/>
            </a:spcBef>
            <a:spcAft>
              <a:spcPct val="35000"/>
            </a:spcAft>
            <a:buNone/>
          </a:pPr>
          <a:r>
            <a:rPr lang="en-US" sz="1600" b="1" kern="1200" dirty="0">
              <a:solidFill>
                <a:srgbClr val="FF0000"/>
              </a:solidFill>
            </a:rPr>
            <a:t>0%</a:t>
          </a:r>
        </a:p>
      </dsp:txBody>
      <dsp:txXfrm>
        <a:off x="9431407" y="1956737"/>
        <a:ext cx="1562943" cy="1171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718687"/>
          <a:ext cx="11353800" cy="13041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b="0" i="1" u="none" strike="noStrike" kern="1200" baseline="0" dirty="0">
              <a:latin typeface="NimbusRomNo9L-ReguItal"/>
            </a:rPr>
            <a:t>Andrew Bailey, Mark D. </a:t>
          </a:r>
          <a:r>
            <a:rPr lang="en-US" sz="2300" b="0" i="1" u="none" strike="noStrike" kern="1200" baseline="0" dirty="0" err="1">
              <a:latin typeface="NimbusRomNo9L-ReguItal"/>
            </a:rPr>
            <a:t>Plumbley</a:t>
          </a:r>
          <a:r>
            <a:rPr lang="en-US" sz="2300" b="1" i="0" u="none" strike="noStrike" kern="1200" baseline="0" dirty="0">
              <a:latin typeface="TimesNewRomanPS-BoldMT"/>
            </a:rPr>
            <a:t>, 2021 , “</a:t>
          </a:r>
          <a:r>
            <a:rPr lang="en-US" sz="2300" b="0" i="0" u="none" strike="noStrike" kern="1200" baseline="0" dirty="0">
              <a:latin typeface="NimbusRomNo9L-Medi"/>
            </a:rPr>
            <a:t>Gender Bias in Depression Detection Using Audio Features</a:t>
          </a:r>
          <a:r>
            <a:rPr lang="en-US" sz="2300" b="1" i="0" u="none" strike="noStrike" kern="1200" baseline="0" dirty="0">
              <a:latin typeface="TimesNewRomanPS-BoldMT"/>
            </a:rPr>
            <a:t>”</a:t>
          </a:r>
          <a:endParaRPr lang="en-US" sz="2300" kern="1200" dirty="0"/>
        </a:p>
      </dsp:txBody>
      <dsp:txXfrm>
        <a:off x="0" y="718687"/>
        <a:ext cx="11353800" cy="1304100"/>
      </dsp:txXfrm>
    </dsp:sp>
    <dsp:sp modelId="{9A6378AD-CA4E-4BC6-B65F-6535B496E35D}">
      <dsp:nvSpPr>
        <dsp:cNvPr id="0" name=""/>
        <dsp:cNvSpPr/>
      </dsp:nvSpPr>
      <dsp:spPr>
        <a:xfrm>
          <a:off x="567690" y="379207"/>
          <a:ext cx="7947660" cy="67896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a:t>Class Imbalance </a:t>
          </a:r>
          <a:endParaRPr lang="en-US" sz="2300" kern="1200" dirty="0"/>
        </a:p>
      </dsp:txBody>
      <dsp:txXfrm>
        <a:off x="600834" y="412351"/>
        <a:ext cx="7881372" cy="612672"/>
      </dsp:txXfrm>
    </dsp:sp>
    <dsp:sp modelId="{435FF7A3-9C9D-46B3-9382-47C8B67C3423}">
      <dsp:nvSpPr>
        <dsp:cNvPr id="0" name=""/>
        <dsp:cNvSpPr/>
      </dsp:nvSpPr>
      <dsp:spPr>
        <a:xfrm>
          <a:off x="0" y="2486467"/>
          <a:ext cx="11353800" cy="1630125"/>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b="0" i="1" u="none" strike="noStrike" kern="1200" baseline="0" dirty="0">
              <a:latin typeface="NimbusRomNo9L-ReguItal"/>
            </a:rPr>
            <a:t>C. </a:t>
          </a:r>
          <a:r>
            <a:rPr lang="en-US" sz="2300" b="0" i="1" u="none" strike="noStrike" kern="1200" baseline="0" dirty="0" err="1">
              <a:latin typeface="NimbusRomNo9L-ReguItal"/>
            </a:rPr>
            <a:t>Sekkat</a:t>
          </a:r>
          <a:r>
            <a:rPr lang="en-US" sz="2300" b="0" i="1" u="none" strike="noStrike" kern="1200" baseline="0" dirty="0">
              <a:latin typeface="NimbusRomNo9L-ReguItal"/>
            </a:rPr>
            <a:t>, F. Leroy, S. </a:t>
          </a:r>
          <a:r>
            <a:rPr lang="en-US" sz="2300" b="0" i="1" u="none" strike="noStrike" kern="1200" baseline="0" dirty="0" err="1">
              <a:latin typeface="NimbusRomNo9L-ReguItal"/>
            </a:rPr>
            <a:t>Mdhaffar</a:t>
          </a:r>
          <a:r>
            <a:rPr lang="en-US" sz="2300" b="0" i="1" u="none" strike="noStrike" kern="1200" baseline="0" dirty="0">
              <a:latin typeface="NimbusRomNo9L-ReguItal"/>
            </a:rPr>
            <a:t> &amp; et al.</a:t>
          </a:r>
          <a:r>
            <a:rPr lang="fr-FR" sz="2300" b="0" i="1" u="none" strike="noStrike" kern="1200" baseline="0" dirty="0">
              <a:latin typeface="NimbusRomNo9L-ReguItal"/>
            </a:rPr>
            <a:t>,</a:t>
          </a:r>
          <a:r>
            <a:rPr lang="en-US" sz="2300" b="1" i="0" u="none" strike="noStrike" kern="1200" baseline="0" dirty="0">
              <a:latin typeface="TimesNewRomanPS-BoldMT"/>
            </a:rPr>
            <a:t> 2024 , “</a:t>
          </a:r>
          <a:r>
            <a:rPr lang="en-US" sz="2300" b="0" i="0" u="none" strike="noStrike" kern="1200" baseline="0" dirty="0">
              <a:latin typeface="NimbusRomNo9L-Medi"/>
            </a:rPr>
            <a:t>Sonos Voice Control Bias Assessment Dataset: A Methodology for Demographic Bias Assessment in Voice Assistants </a:t>
          </a:r>
          <a:r>
            <a:rPr lang="en-US" sz="2300" b="1" i="0" u="none" strike="noStrike" kern="1200" baseline="0" dirty="0">
              <a:latin typeface="TimesNewRomanPS-BoldMT"/>
            </a:rPr>
            <a:t>”.</a:t>
          </a:r>
          <a:endParaRPr lang="en-US" sz="2300" kern="1200" dirty="0"/>
        </a:p>
      </dsp:txBody>
      <dsp:txXfrm>
        <a:off x="0" y="2486467"/>
        <a:ext cx="11353800" cy="1630125"/>
      </dsp:txXfrm>
    </dsp:sp>
    <dsp:sp modelId="{D2C1D0F1-BEAF-46F4-B39E-D250638926E5}">
      <dsp:nvSpPr>
        <dsp:cNvPr id="0" name=""/>
        <dsp:cNvSpPr/>
      </dsp:nvSpPr>
      <dsp:spPr>
        <a:xfrm>
          <a:off x="567690" y="2146987"/>
          <a:ext cx="7947660" cy="67896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dirty="0"/>
            <a:t>Statistical Analysis(univariate and multivariate analysis)</a:t>
          </a:r>
        </a:p>
      </dsp:txBody>
      <dsp:txXfrm>
        <a:off x="600834" y="2180131"/>
        <a:ext cx="788137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FDE25-698D-46F4-BD2C-CD959C3A4AEF}">
      <dsp:nvSpPr>
        <dsp:cNvPr id="0" name=""/>
        <dsp:cNvSpPr/>
      </dsp:nvSpPr>
      <dsp:spPr>
        <a:xfrm>
          <a:off x="0" y="357623"/>
          <a:ext cx="10799583" cy="2079000"/>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838168" tIns="416560" rIns="83816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Gender Count</a:t>
          </a:r>
        </a:p>
        <a:p>
          <a:pPr marL="228600" lvl="1" indent="-228600" algn="l" defTabSz="889000">
            <a:lnSpc>
              <a:spcPct val="90000"/>
            </a:lnSpc>
            <a:spcBef>
              <a:spcPct val="0"/>
            </a:spcBef>
            <a:spcAft>
              <a:spcPct val="15000"/>
            </a:spcAft>
            <a:buChar char="•"/>
          </a:pPr>
          <a:r>
            <a:rPr lang="en-US" sz="2000" kern="1200" dirty="0"/>
            <a:t>Voice activity</a:t>
          </a:r>
        </a:p>
        <a:p>
          <a:pPr marL="228600" lvl="1" indent="-228600" algn="l" defTabSz="889000">
            <a:lnSpc>
              <a:spcPct val="90000"/>
            </a:lnSpc>
            <a:spcBef>
              <a:spcPct val="0"/>
            </a:spcBef>
            <a:spcAft>
              <a:spcPct val="15000"/>
            </a:spcAft>
            <a:buChar char="•"/>
          </a:pPr>
          <a:r>
            <a:rPr lang="en-US" sz="2000" kern="1200" dirty="0"/>
            <a:t>Frequency analysis.</a:t>
          </a:r>
        </a:p>
        <a:p>
          <a:pPr marL="228600" lvl="1" indent="-228600" algn="l" defTabSz="889000">
            <a:lnSpc>
              <a:spcPct val="90000"/>
            </a:lnSpc>
            <a:spcBef>
              <a:spcPct val="0"/>
            </a:spcBef>
            <a:spcAft>
              <a:spcPct val="15000"/>
            </a:spcAft>
            <a:buChar char="•"/>
          </a:pPr>
          <a:r>
            <a:rPr lang="en-US" sz="2000" kern="1200"/>
            <a:t>Energy levels.</a:t>
          </a:r>
          <a:endParaRPr lang="en-US" sz="2000" kern="1200" dirty="0"/>
        </a:p>
        <a:p>
          <a:pPr marL="228600" lvl="1" indent="-228600" algn="l" defTabSz="889000">
            <a:lnSpc>
              <a:spcPct val="90000"/>
            </a:lnSpc>
            <a:spcBef>
              <a:spcPct val="0"/>
            </a:spcBef>
            <a:spcAft>
              <a:spcPct val="15000"/>
            </a:spcAft>
            <a:buChar char="•"/>
          </a:pPr>
          <a:r>
            <a:rPr lang="en-US" sz="2000" kern="1200" dirty="0"/>
            <a:t>Amplitude.</a:t>
          </a:r>
        </a:p>
      </dsp:txBody>
      <dsp:txXfrm>
        <a:off x="0" y="357623"/>
        <a:ext cx="10799583" cy="2079000"/>
      </dsp:txXfrm>
    </dsp:sp>
    <dsp:sp modelId="{F13531CD-AA6F-45A2-8D7D-2203A087D016}">
      <dsp:nvSpPr>
        <dsp:cNvPr id="0" name=""/>
        <dsp:cNvSpPr/>
      </dsp:nvSpPr>
      <dsp:spPr>
        <a:xfrm>
          <a:off x="539979" y="62423"/>
          <a:ext cx="7559708" cy="590400"/>
        </a:xfrm>
        <a:prstGeom prst="roundRect">
          <a:avLst/>
        </a:prstGeom>
        <a:gradFill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5400000" scaled="0"/>
        </a:gradFill>
        <a:ln w="9525"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285739" tIns="0" rIns="285739" bIns="0" numCol="1" spcCol="1270" anchor="ctr" anchorCtr="0">
          <a:noAutofit/>
        </a:bodyPr>
        <a:lstStyle/>
        <a:p>
          <a:pPr marL="0" lvl="0" indent="0" algn="l" defTabSz="889000">
            <a:lnSpc>
              <a:spcPct val="90000"/>
            </a:lnSpc>
            <a:spcBef>
              <a:spcPct val="0"/>
            </a:spcBef>
            <a:spcAft>
              <a:spcPct val="35000"/>
            </a:spcAft>
            <a:buNone/>
          </a:pPr>
          <a:r>
            <a:rPr lang="en-US" sz="2000" b="1" kern="1200" dirty="0"/>
            <a:t>Factors Considered when Creating the metrics</a:t>
          </a:r>
          <a:endParaRPr lang="en-US" sz="2000" kern="1200" dirty="0"/>
        </a:p>
      </dsp:txBody>
      <dsp:txXfrm>
        <a:off x="568800" y="91244"/>
        <a:ext cx="7502066" cy="532758"/>
      </dsp:txXfrm>
    </dsp:sp>
    <dsp:sp modelId="{50CA630B-4D32-48FB-A634-517D8558E6E3}">
      <dsp:nvSpPr>
        <dsp:cNvPr id="0" name=""/>
        <dsp:cNvSpPr/>
      </dsp:nvSpPr>
      <dsp:spPr>
        <a:xfrm>
          <a:off x="0" y="2839824"/>
          <a:ext cx="10799583" cy="226800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168" tIns="416560" rIns="83816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mbria (Body)"/>
            </a:rPr>
            <a:t>C. </a:t>
          </a:r>
          <a:r>
            <a:rPr lang="en-US" sz="2000" kern="1200" dirty="0" err="1">
              <a:latin typeface="Cambria (Body)"/>
            </a:rPr>
            <a:t>Gorrostieta</a:t>
          </a:r>
          <a:r>
            <a:rPr lang="en-US" sz="2000" kern="1200" dirty="0">
              <a:latin typeface="Cambria (Body)"/>
            </a:rPr>
            <a:t>, R. </a:t>
          </a:r>
          <a:r>
            <a:rPr lang="en-US" sz="2000" kern="1200" dirty="0" err="1">
              <a:latin typeface="Cambria (Body)"/>
            </a:rPr>
            <a:t>Lotfian</a:t>
          </a:r>
          <a:r>
            <a:rPr lang="en-US" sz="2000" kern="1200" dirty="0">
              <a:latin typeface="Cambria (Body)"/>
            </a:rPr>
            <a:t>, K. Taylor, R. </a:t>
          </a:r>
          <a:r>
            <a:rPr lang="en-US" sz="2000" kern="1200" dirty="0" err="1">
              <a:latin typeface="Cambria (Body)"/>
            </a:rPr>
            <a:t>Brutti</a:t>
          </a:r>
          <a:r>
            <a:rPr lang="en-US" sz="2000" kern="1200" dirty="0">
              <a:latin typeface="Cambria (Body)"/>
            </a:rPr>
            <a:t>, and J. Kane, "Gender De-Biasing in Speech Emotion Recognition," in </a:t>
          </a:r>
          <a:r>
            <a:rPr lang="en-US" sz="2000" i="1" kern="1200" dirty="0">
              <a:latin typeface="Cambria (Body)"/>
            </a:rPr>
            <a:t>Proceedings of </a:t>
          </a:r>
          <a:r>
            <a:rPr lang="en-US" sz="2000" i="1" kern="1200" dirty="0" err="1">
              <a:latin typeface="Cambria (Body)"/>
            </a:rPr>
            <a:t>Interspeech</a:t>
          </a:r>
          <a:r>
            <a:rPr lang="en-US" sz="2000" i="1" kern="1200" dirty="0">
              <a:latin typeface="Cambria (Body)"/>
            </a:rPr>
            <a:t> 2020</a:t>
          </a:r>
          <a:r>
            <a:rPr lang="en-US" sz="2000" kern="1200" dirty="0">
              <a:latin typeface="Cambria (Body)"/>
            </a:rPr>
            <a:t>, Shanghai, China, Oct. 2020. pp. 911–915</a:t>
          </a:r>
          <a:endParaRPr lang="en-US" sz="2000" kern="1200" dirty="0"/>
        </a:p>
        <a:p>
          <a:pPr marL="228600" lvl="1" indent="-228600" algn="l" defTabSz="889000">
            <a:lnSpc>
              <a:spcPct val="90000"/>
            </a:lnSpc>
            <a:spcBef>
              <a:spcPct val="0"/>
            </a:spcBef>
            <a:spcAft>
              <a:spcPct val="15000"/>
            </a:spcAft>
            <a:buChar char="•"/>
          </a:pPr>
          <a:r>
            <a:rPr lang="en-US" sz="2000" b="0" i="0" kern="1200" dirty="0">
              <a:solidFill>
                <a:srgbClr val="333333"/>
              </a:solidFill>
              <a:effectLst/>
              <a:latin typeface="Cambria (Body)"/>
            </a:rPr>
            <a:t>L. </a:t>
          </a:r>
          <a:r>
            <a:rPr lang="en-US" sz="2000" b="0" i="0" kern="1200" dirty="0" err="1">
              <a:solidFill>
                <a:srgbClr val="333333"/>
              </a:solidFill>
              <a:effectLst/>
              <a:latin typeface="Cambria (Body)"/>
            </a:rPr>
            <a:t>Jasuja</a:t>
          </a:r>
          <a:r>
            <a:rPr lang="en-US" sz="2000" b="0" i="0" kern="1200" dirty="0">
              <a:solidFill>
                <a:srgbClr val="333333"/>
              </a:solidFill>
              <a:effectLst/>
              <a:latin typeface="Cambria (Body)"/>
            </a:rPr>
            <a:t>, A. Rasool and G. </a:t>
          </a:r>
          <a:r>
            <a:rPr lang="en-US" sz="2000" b="0" i="0" kern="1200" dirty="0" err="1">
              <a:solidFill>
                <a:srgbClr val="333333"/>
              </a:solidFill>
              <a:effectLst/>
              <a:latin typeface="Cambria (Body)"/>
            </a:rPr>
            <a:t>Hajela</a:t>
          </a:r>
          <a:r>
            <a:rPr lang="en-US" sz="2000" b="0" i="0" kern="1200" dirty="0">
              <a:solidFill>
                <a:srgbClr val="333333"/>
              </a:solidFill>
              <a:effectLst/>
              <a:latin typeface="Cambria (Body)"/>
            </a:rPr>
            <a:t>, "Voice Gender Recognizer Recognition of Gender from Voice using Deep Neural Networks," </a:t>
          </a:r>
          <a:r>
            <a:rPr lang="en-US" sz="2000" b="0" i="1" kern="1200" dirty="0">
              <a:solidFill>
                <a:srgbClr val="333333"/>
              </a:solidFill>
              <a:effectLst/>
              <a:latin typeface="Cambria (Body)"/>
            </a:rPr>
            <a:t>2020 International Conference on Smart Electronics and Communication (ICOSEC)</a:t>
          </a:r>
          <a:r>
            <a:rPr lang="en-US" sz="2000" b="0" i="0" kern="1200" dirty="0">
              <a:solidFill>
                <a:srgbClr val="333333"/>
              </a:solidFill>
              <a:effectLst/>
              <a:latin typeface="Cambria (Body)"/>
            </a:rPr>
            <a:t>, Trichy, India, 2020, pp. 319-324</a:t>
          </a:r>
          <a:endParaRPr lang="en-US" sz="2000" kern="1200" dirty="0"/>
        </a:p>
      </dsp:txBody>
      <dsp:txXfrm>
        <a:off x="0" y="2839824"/>
        <a:ext cx="10799583" cy="2268000"/>
      </dsp:txXfrm>
    </dsp:sp>
    <dsp:sp modelId="{998004A5-E2C2-404D-B51E-AAEE898AB555}">
      <dsp:nvSpPr>
        <dsp:cNvPr id="0" name=""/>
        <dsp:cNvSpPr/>
      </dsp:nvSpPr>
      <dsp:spPr>
        <a:xfrm>
          <a:off x="539979" y="2544624"/>
          <a:ext cx="7559708" cy="59040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85739" tIns="0" rIns="285739" bIns="0" numCol="1" spcCol="1270" anchor="ctr" anchorCtr="0">
          <a:noAutofit/>
        </a:bodyPr>
        <a:lstStyle/>
        <a:p>
          <a:pPr marL="0" lvl="0" indent="0" algn="l" defTabSz="889000">
            <a:lnSpc>
              <a:spcPct val="90000"/>
            </a:lnSpc>
            <a:spcBef>
              <a:spcPct val="0"/>
            </a:spcBef>
            <a:spcAft>
              <a:spcPct val="35000"/>
            </a:spcAft>
            <a:buNone/>
          </a:pPr>
          <a:r>
            <a:rPr lang="en-US" sz="2000" b="1" kern="1200" dirty="0"/>
            <a:t>References for selecting factors.</a:t>
          </a:r>
          <a:endParaRPr lang="en-US" sz="2000" kern="1200" dirty="0"/>
        </a:p>
      </dsp:txBody>
      <dsp:txXfrm>
        <a:off x="568800" y="2573445"/>
        <a:ext cx="7502066"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F9CF3-CFA6-497D-8D42-1CF4A0AEDB32}">
      <dsp:nvSpPr>
        <dsp:cNvPr id="0" name=""/>
        <dsp:cNvSpPr/>
      </dsp:nvSpPr>
      <dsp:spPr>
        <a:xfrm>
          <a:off x="3349" y="305596"/>
          <a:ext cx="2808275" cy="1026000"/>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 Data Processing .</a:t>
          </a:r>
        </a:p>
      </dsp:txBody>
      <dsp:txXfrm>
        <a:off x="516349" y="305596"/>
        <a:ext cx="1782275" cy="1026000"/>
      </dsp:txXfrm>
    </dsp:sp>
    <dsp:sp modelId="{19E4356B-67D4-4949-8E58-19096E7D2404}">
      <dsp:nvSpPr>
        <dsp:cNvPr id="0" name=""/>
        <dsp:cNvSpPr/>
      </dsp:nvSpPr>
      <dsp:spPr>
        <a:xfrm>
          <a:off x="3349" y="1459846"/>
          <a:ext cx="2246620" cy="2260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Base dataset : </a:t>
          </a:r>
          <a:r>
            <a:rPr lang="en-US" sz="1800" kern="1200" dirty="0" err="1"/>
            <a:t>Librispeech</a:t>
          </a:r>
          <a:r>
            <a:rPr lang="en-US" sz="1800" kern="1200" dirty="0"/>
            <a:t> Train dataset.</a:t>
          </a:r>
        </a:p>
        <a:p>
          <a:pPr marL="171450" lvl="1" indent="-171450" algn="l" defTabSz="800100">
            <a:lnSpc>
              <a:spcPct val="90000"/>
            </a:lnSpc>
            <a:spcBef>
              <a:spcPct val="0"/>
            </a:spcBef>
            <a:spcAft>
              <a:spcPct val="15000"/>
            </a:spcAft>
            <a:buChar char="•"/>
          </a:pPr>
          <a:r>
            <a:rPr lang="en-US" sz="1800" kern="1200" dirty="0"/>
            <a:t>Convert the </a:t>
          </a:r>
          <a:r>
            <a:rPr lang="en-US" sz="1800" kern="1200" dirty="0" err="1"/>
            <a:t>flac</a:t>
          </a:r>
          <a:r>
            <a:rPr lang="en-US" sz="1800" kern="1200" dirty="0"/>
            <a:t> audios to wave format and map the speaker IDs with the speaker gender.</a:t>
          </a:r>
        </a:p>
      </dsp:txBody>
      <dsp:txXfrm>
        <a:off x="3349" y="1459846"/>
        <a:ext cx="2246620" cy="2260406"/>
      </dsp:txXfrm>
    </dsp:sp>
    <dsp:sp modelId="{B0BC3471-D5CB-40A0-A885-D0952CC5DBCC}">
      <dsp:nvSpPr>
        <dsp:cNvPr id="0" name=""/>
        <dsp:cNvSpPr/>
      </dsp:nvSpPr>
      <dsp:spPr>
        <a:xfrm>
          <a:off x="2595624" y="305596"/>
          <a:ext cx="2808275" cy="1026000"/>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Analyzing the Features used for the metric Creation.</a:t>
          </a:r>
        </a:p>
      </dsp:txBody>
      <dsp:txXfrm>
        <a:off x="3108624" y="305596"/>
        <a:ext cx="1782275" cy="1026000"/>
      </dsp:txXfrm>
    </dsp:sp>
    <dsp:sp modelId="{08C45126-A888-443E-9702-39B26ED82EA4}">
      <dsp:nvSpPr>
        <dsp:cNvPr id="0" name=""/>
        <dsp:cNvSpPr/>
      </dsp:nvSpPr>
      <dsp:spPr>
        <a:xfrm>
          <a:off x="2595624" y="1459846"/>
          <a:ext cx="2246620" cy="2260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Get ratios of :</a:t>
          </a:r>
        </a:p>
        <a:p>
          <a:pPr marL="342900" lvl="2" indent="-171450" algn="l" defTabSz="711200">
            <a:lnSpc>
              <a:spcPct val="90000"/>
            </a:lnSpc>
            <a:spcBef>
              <a:spcPct val="0"/>
            </a:spcBef>
            <a:spcAft>
              <a:spcPct val="15000"/>
            </a:spcAft>
            <a:buChar char="•"/>
          </a:pPr>
          <a:r>
            <a:rPr lang="en-US" sz="1600" kern="1200" dirty="0"/>
            <a:t>Speech time silence time.</a:t>
          </a:r>
        </a:p>
        <a:p>
          <a:pPr marL="342900" lvl="2" indent="-171450" algn="l" defTabSz="711200">
            <a:lnSpc>
              <a:spcPct val="90000"/>
            </a:lnSpc>
            <a:spcBef>
              <a:spcPct val="0"/>
            </a:spcBef>
            <a:spcAft>
              <a:spcPct val="15000"/>
            </a:spcAft>
            <a:buChar char="•"/>
          </a:pPr>
          <a:r>
            <a:rPr lang="en-US" sz="1600" kern="1200" dirty="0"/>
            <a:t>Amplitude</a:t>
          </a:r>
        </a:p>
        <a:p>
          <a:pPr marL="342900" lvl="2" indent="-171450" algn="l" defTabSz="711200">
            <a:lnSpc>
              <a:spcPct val="90000"/>
            </a:lnSpc>
            <a:spcBef>
              <a:spcPct val="0"/>
            </a:spcBef>
            <a:spcAft>
              <a:spcPct val="15000"/>
            </a:spcAft>
            <a:buChar char="•"/>
          </a:pPr>
          <a:r>
            <a:rPr lang="en-US" sz="1600" kern="1200" dirty="0"/>
            <a:t>Energy level</a:t>
          </a:r>
        </a:p>
        <a:p>
          <a:pPr marL="342900" lvl="2" indent="-171450" algn="l" defTabSz="711200">
            <a:lnSpc>
              <a:spcPct val="90000"/>
            </a:lnSpc>
            <a:spcBef>
              <a:spcPct val="0"/>
            </a:spcBef>
            <a:spcAft>
              <a:spcPct val="15000"/>
            </a:spcAft>
            <a:buChar char="•"/>
          </a:pPr>
          <a:r>
            <a:rPr lang="en-US" sz="1600" kern="1200" dirty="0"/>
            <a:t>Frequency Mean and Max</a:t>
          </a:r>
        </a:p>
      </dsp:txBody>
      <dsp:txXfrm>
        <a:off x="2595624" y="1459846"/>
        <a:ext cx="2246620" cy="2260406"/>
      </dsp:txXfrm>
    </dsp:sp>
    <dsp:sp modelId="{6B450A9C-7D94-4D5D-AC41-932AA9F3F8F2}">
      <dsp:nvSpPr>
        <dsp:cNvPr id="0" name=""/>
        <dsp:cNvSpPr/>
      </dsp:nvSpPr>
      <dsp:spPr>
        <a:xfrm>
          <a:off x="5187899" y="305596"/>
          <a:ext cx="2808275" cy="1026000"/>
        </a:xfrm>
        <a:prstGeom prst="chevron">
          <a:avLst/>
        </a:prstGeom>
        <a:gradFill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5400000" scaled="0"/>
        </a:gradFill>
        <a:ln w="9525"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u="none" kern="1200" dirty="0"/>
            <a:t>Generating the equation </a:t>
          </a:r>
          <a:endParaRPr lang="en-US" sz="1600" kern="1200" dirty="0"/>
        </a:p>
      </dsp:txBody>
      <dsp:txXfrm>
        <a:off x="5700899" y="305596"/>
        <a:ext cx="1782275" cy="1026000"/>
      </dsp:txXfrm>
    </dsp:sp>
    <dsp:sp modelId="{0CE561E3-453B-4730-8445-45486BAA947D}">
      <dsp:nvSpPr>
        <dsp:cNvPr id="0" name=""/>
        <dsp:cNvSpPr/>
      </dsp:nvSpPr>
      <dsp:spPr>
        <a:xfrm>
          <a:off x="5187899" y="1459846"/>
          <a:ext cx="2246620" cy="2260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Apply the methodology to other datasets by creating a data frame.</a:t>
          </a:r>
        </a:p>
        <a:p>
          <a:pPr marL="171450" lvl="1" indent="-171450" algn="l" defTabSz="711200">
            <a:lnSpc>
              <a:spcPct val="90000"/>
            </a:lnSpc>
            <a:spcBef>
              <a:spcPct val="0"/>
            </a:spcBef>
            <a:spcAft>
              <a:spcPct val="15000"/>
            </a:spcAft>
            <a:buChar char="•"/>
          </a:pPr>
          <a:r>
            <a:rPr lang="en-US" sz="1600" kern="1200" dirty="0"/>
            <a:t>Perform multiple linear regression analysis.</a:t>
          </a:r>
        </a:p>
        <a:p>
          <a:pPr marL="171450" lvl="1" indent="-171450" algn="l" defTabSz="711200">
            <a:lnSpc>
              <a:spcPct val="90000"/>
            </a:lnSpc>
            <a:spcBef>
              <a:spcPct val="0"/>
            </a:spcBef>
            <a:spcAft>
              <a:spcPct val="15000"/>
            </a:spcAft>
            <a:buChar char="•"/>
          </a:pPr>
          <a:r>
            <a:rPr lang="en-US" sz="1600" kern="1200" dirty="0"/>
            <a:t>Identify and quantify the relationships between these factors and potential bias in the dataset.</a:t>
          </a:r>
        </a:p>
      </dsp:txBody>
      <dsp:txXfrm>
        <a:off x="5187899" y="1459846"/>
        <a:ext cx="2246620" cy="2260406"/>
      </dsp:txXfrm>
    </dsp:sp>
    <dsp:sp modelId="{29B9E40B-DE6B-4BE0-8D2C-725BF922A31E}">
      <dsp:nvSpPr>
        <dsp:cNvPr id="0" name=""/>
        <dsp:cNvSpPr/>
      </dsp:nvSpPr>
      <dsp:spPr>
        <a:xfrm>
          <a:off x="7780175" y="305596"/>
          <a:ext cx="2808275" cy="1026000"/>
        </a:xfrm>
        <a:prstGeom prst="chevron">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Create a Library containing the measurement</a:t>
          </a:r>
        </a:p>
      </dsp:txBody>
      <dsp:txXfrm>
        <a:off x="8293175" y="305596"/>
        <a:ext cx="1782275" cy="1026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19BD4-A1BB-4C2F-9C10-1E1943C69A1C}">
      <dsp:nvSpPr>
        <dsp:cNvPr id="0" name=""/>
        <dsp:cNvSpPr/>
      </dsp:nvSpPr>
      <dsp:spPr>
        <a:xfrm>
          <a:off x="3307" y="136048"/>
          <a:ext cx="3154295" cy="1480503"/>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 Data Pre-processing .</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743559" y="136048"/>
        <a:ext cx="1673792" cy="1480503"/>
      </dsp:txXfrm>
    </dsp:sp>
    <dsp:sp modelId="{F2A9C5BD-7002-4C33-AAB2-DFF5E6A36E2B}">
      <dsp:nvSpPr>
        <dsp:cNvPr id="0" name=""/>
        <dsp:cNvSpPr/>
      </dsp:nvSpPr>
      <dsp:spPr>
        <a:xfrm>
          <a:off x="2876489" y="196139"/>
          <a:ext cx="3343063" cy="1360321"/>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Analyzing the Features used for the metric Creation.</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3556650" y="196139"/>
        <a:ext cx="1982742" cy="1360321"/>
      </dsp:txXfrm>
    </dsp:sp>
    <dsp:sp modelId="{457EBA05-5D90-45A9-BCFB-07808813338D}">
      <dsp:nvSpPr>
        <dsp:cNvPr id="0" name=""/>
        <dsp:cNvSpPr/>
      </dsp:nvSpPr>
      <dsp:spPr>
        <a:xfrm>
          <a:off x="5938439" y="197915"/>
          <a:ext cx="2565755" cy="1356768"/>
        </a:xfrm>
        <a:prstGeom prst="chevron">
          <a:avLst/>
        </a:prstGeom>
        <a:gradFill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5400000" scaled="0"/>
        </a:gradFill>
        <a:ln w="9525"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u="none" kern="1200" dirty="0"/>
            <a:t>Generating the equation </a:t>
          </a:r>
          <a:r>
            <a:rPr lang="en-US" sz="2000" b="1" u="none" kern="1200" dirty="0">
              <a:solidFill>
                <a:srgbClr val="FF0000"/>
              </a:solidFill>
            </a:rPr>
            <a:t>25%</a:t>
          </a:r>
          <a:endParaRPr lang="en-US" sz="2000" b="1" kern="1200" dirty="0">
            <a:solidFill>
              <a:srgbClr val="FF0000"/>
            </a:solidFill>
          </a:endParaRPr>
        </a:p>
      </dsp:txBody>
      <dsp:txXfrm>
        <a:off x="6616823" y="197915"/>
        <a:ext cx="1208987" cy="1356768"/>
      </dsp:txXfrm>
    </dsp:sp>
    <dsp:sp modelId="{3E3BDBED-B3B0-4D07-85F3-F13F2FE958BD}">
      <dsp:nvSpPr>
        <dsp:cNvPr id="0" name=""/>
        <dsp:cNvSpPr/>
      </dsp:nvSpPr>
      <dsp:spPr>
        <a:xfrm>
          <a:off x="8223081" y="222619"/>
          <a:ext cx="3051211" cy="1307360"/>
        </a:xfrm>
        <a:prstGeom prst="chevron">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Create a Library containing the measurement</a:t>
          </a:r>
        </a:p>
        <a:p>
          <a:pPr marL="0" lvl="0" indent="0" algn="ctr" defTabSz="800100">
            <a:lnSpc>
              <a:spcPct val="90000"/>
            </a:lnSpc>
            <a:spcBef>
              <a:spcPct val="0"/>
            </a:spcBef>
            <a:spcAft>
              <a:spcPct val="35000"/>
            </a:spcAft>
            <a:buNone/>
          </a:pPr>
          <a:r>
            <a:rPr lang="en-US" sz="1800" b="1" kern="1200" dirty="0">
              <a:solidFill>
                <a:srgbClr val="FF0000"/>
              </a:solidFill>
            </a:rPr>
            <a:t>0%</a:t>
          </a:r>
        </a:p>
      </dsp:txBody>
      <dsp:txXfrm>
        <a:off x="8876761" y="222619"/>
        <a:ext cx="1743851" cy="13073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338460"/>
          <a:ext cx="10744200" cy="27720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3869" tIns="458216" rIns="833869" bIns="156464" numCol="1" spcCol="1270" anchor="t" anchorCtr="0">
          <a:noAutofit/>
        </a:bodyPr>
        <a:lstStyle/>
        <a:p>
          <a:pPr marL="228600" lvl="1" indent="-228600" algn="l" defTabSz="977900">
            <a:lnSpc>
              <a:spcPct val="90000"/>
            </a:lnSpc>
            <a:spcBef>
              <a:spcPct val="0"/>
            </a:spcBef>
            <a:spcAft>
              <a:spcPct val="15000"/>
            </a:spcAft>
            <a:buChar char="•"/>
          </a:pPr>
          <a:r>
            <a:rPr lang="en-GB" sz="2200" i="0" u="none" strike="noStrike" kern="1200" baseline="0" dirty="0">
              <a:latin typeface="TimesNewRomanPS-BoldMT"/>
            </a:rPr>
            <a:t>Angelina Wang, Alexander Liu, Ryan Zhang, Anat Kleiman, Leslie Kim, Dora Zhao, Iroha Shirai, Arvind Narayanan, Olga </a:t>
          </a:r>
          <a:r>
            <a:rPr lang="en-GB" sz="2200" i="0" u="none" strike="noStrike" kern="1200" baseline="0" dirty="0" err="1">
              <a:latin typeface="TimesNewRomanPS-BoldMT"/>
            </a:rPr>
            <a:t>Russakovsky</a:t>
          </a:r>
          <a:r>
            <a:rPr lang="en-US" sz="2200" i="0" u="none" strike="noStrike" kern="1200" baseline="0" dirty="0">
              <a:latin typeface="TimesNewRomanPS-BoldMT"/>
            </a:rPr>
            <a:t>,</a:t>
          </a:r>
          <a:r>
            <a:rPr lang="en-US" sz="2200" b="1" i="0" u="none" strike="noStrike" kern="1200" baseline="0" dirty="0">
              <a:latin typeface="TimesNewRomanPS-BoldMT"/>
            </a:rPr>
            <a:t> 2020 </a:t>
          </a:r>
          <a:r>
            <a:rPr lang="en-US" sz="2200" i="0" u="none" strike="noStrike" kern="1200" baseline="0" dirty="0">
              <a:latin typeface="TimesNewRomanPS-BoldMT"/>
            </a:rPr>
            <a:t>, “</a:t>
          </a:r>
          <a:r>
            <a:rPr lang="en-GB" sz="2200" b="1" i="0" kern="1200" dirty="0"/>
            <a:t>REVISE: A Tool for Measuring and Mitigating Bias in Visual Datasets</a:t>
          </a:r>
          <a:r>
            <a:rPr lang="en-US" sz="2200" i="0" u="none" strike="noStrike" kern="1200" baseline="0" dirty="0">
              <a:latin typeface="TimesNewRomanPS-BoldMT"/>
            </a:rPr>
            <a:t>”.</a:t>
          </a:r>
          <a:endParaRPr lang="en-US" sz="2200" kern="1200" dirty="0"/>
        </a:p>
        <a:p>
          <a:pPr marL="228600" lvl="1" indent="-228600" algn="l" defTabSz="977900">
            <a:lnSpc>
              <a:spcPct val="90000"/>
            </a:lnSpc>
            <a:spcBef>
              <a:spcPct val="0"/>
            </a:spcBef>
            <a:spcAft>
              <a:spcPct val="15000"/>
            </a:spcAft>
            <a:buChar char="•"/>
          </a:pPr>
          <a:r>
            <a:rPr lang="en-GB" sz="2200" i="0" u="none" strike="noStrike" kern="1200" baseline="0" dirty="0">
              <a:latin typeface="TimesNewRomanPS-BoldMT"/>
            </a:rPr>
            <a:t>Nina Schaaf, Omar de Mitri, Hang </a:t>
          </a:r>
          <a:r>
            <a:rPr lang="en-GB" sz="2200" i="0" u="none" strike="noStrike" kern="1200" baseline="0" dirty="0" err="1">
              <a:latin typeface="TimesNewRomanPS-BoldMT"/>
            </a:rPr>
            <a:t>Beom</a:t>
          </a:r>
          <a:r>
            <a:rPr lang="en-GB" sz="2200" i="0" u="none" strike="noStrike" kern="1200" baseline="0" dirty="0">
              <a:latin typeface="TimesNewRomanPS-BoldMT"/>
            </a:rPr>
            <a:t> Kim, Alexander </a:t>
          </a:r>
          <a:r>
            <a:rPr lang="en-GB" sz="2200" i="0" u="none" strike="noStrike" kern="1200" baseline="0" dirty="0" err="1">
              <a:latin typeface="TimesNewRomanPS-BoldMT"/>
            </a:rPr>
            <a:t>Windberger</a:t>
          </a:r>
          <a:r>
            <a:rPr lang="en-GB" sz="2200" i="0" u="none" strike="noStrike" kern="1200" baseline="0" dirty="0">
              <a:latin typeface="TimesNewRomanPS-BoldMT"/>
            </a:rPr>
            <a:t>, Marco F. Huber</a:t>
          </a:r>
          <a:r>
            <a:rPr lang="en-US" sz="2200" i="0" u="none" strike="noStrike" kern="1200" baseline="0" dirty="0">
              <a:latin typeface="TimesNewRomanPS-BoldMT"/>
            </a:rPr>
            <a:t>,</a:t>
          </a:r>
          <a:r>
            <a:rPr lang="en-US" sz="2200" b="1" i="0" u="none" strike="noStrike" kern="1200" baseline="0" dirty="0">
              <a:latin typeface="TimesNewRomanPS-BoldMT"/>
            </a:rPr>
            <a:t> 2021 </a:t>
          </a:r>
          <a:r>
            <a:rPr lang="en-US" sz="2200" i="0" u="none" strike="noStrike" kern="1200" baseline="0" dirty="0">
              <a:latin typeface="TimesNewRomanPS-BoldMT"/>
            </a:rPr>
            <a:t>, “</a:t>
          </a:r>
          <a:r>
            <a:rPr lang="en-GB" sz="2200" b="1" i="0" kern="1200" dirty="0"/>
            <a:t>Towards Measuring Bias in Image Classification</a:t>
          </a:r>
          <a:r>
            <a:rPr lang="en-US" sz="2200" i="0" u="none" strike="noStrike" kern="1200" baseline="0" dirty="0">
              <a:latin typeface="TimesNewRomanPS-BoldMT"/>
            </a:rPr>
            <a:t>”.</a:t>
          </a:r>
          <a:endParaRPr lang="en-US" sz="2200" kern="1200" dirty="0"/>
        </a:p>
        <a:p>
          <a:pPr marL="228600" lvl="1" indent="-228600" algn="l" defTabSz="977900">
            <a:lnSpc>
              <a:spcPct val="90000"/>
            </a:lnSpc>
            <a:spcBef>
              <a:spcPct val="0"/>
            </a:spcBef>
            <a:spcAft>
              <a:spcPct val="15000"/>
            </a:spcAft>
            <a:buChar char="•"/>
          </a:pPr>
          <a:r>
            <a:rPr lang="en-GB" sz="2200" kern="1200" dirty="0"/>
            <a:t>Ruang Liu, Hao Liu, Ge Li, </a:t>
          </a:r>
          <a:r>
            <a:rPr lang="en-GB" sz="2200" kern="1200" dirty="0" err="1"/>
            <a:t>Haodi</a:t>
          </a:r>
          <a:r>
            <a:rPr lang="en-GB" sz="2200" kern="1200" dirty="0"/>
            <a:t> Hou, </a:t>
          </a:r>
          <a:r>
            <a:rPr lang="en-GB" sz="2200" kern="1200" dirty="0" err="1"/>
            <a:t>TingHao</a:t>
          </a:r>
          <a:r>
            <a:rPr lang="en-GB" sz="2200" kern="1200" dirty="0"/>
            <a:t> YU, Tao Yang</a:t>
          </a:r>
          <a:r>
            <a:rPr lang="en-US" sz="2200" i="0" u="none" strike="noStrike" kern="1200" baseline="0" dirty="0">
              <a:latin typeface="TimesNewRomanPS-BoldMT"/>
            </a:rPr>
            <a:t>,</a:t>
          </a:r>
          <a:r>
            <a:rPr lang="en-US" sz="2200" b="1" i="0" u="none" strike="noStrike" kern="1200" baseline="0" dirty="0">
              <a:latin typeface="TimesNewRomanPS-BoldMT"/>
            </a:rPr>
            <a:t> 2023 </a:t>
          </a:r>
          <a:r>
            <a:rPr lang="en-US" sz="2200" i="0" u="none" strike="noStrike" kern="1200" baseline="0" dirty="0">
              <a:latin typeface="TimesNewRomanPS-BoldMT"/>
            </a:rPr>
            <a:t>, “</a:t>
          </a:r>
          <a:r>
            <a:rPr lang="en-US" sz="2200" b="1" i="0" u="none" strike="noStrike" kern="1200" baseline="0" dirty="0">
              <a:latin typeface="TimesNewRomanPS-BoldMT"/>
            </a:rPr>
            <a:t>Contextual Debiasing for visual Recognition with Causal Mechanisms</a:t>
          </a:r>
          <a:r>
            <a:rPr lang="en-US" sz="2200" i="0" u="none" strike="noStrike" kern="1200" baseline="0" dirty="0">
              <a:latin typeface="TimesNewRomanPS-BoldMT"/>
            </a:rPr>
            <a:t>”.</a:t>
          </a:r>
          <a:endParaRPr lang="en-US" sz="2200" kern="1200" dirty="0"/>
        </a:p>
      </dsp:txBody>
      <dsp:txXfrm>
        <a:off x="0" y="338460"/>
        <a:ext cx="10744200" cy="2772000"/>
      </dsp:txXfrm>
    </dsp:sp>
    <dsp:sp modelId="{9A6378AD-CA4E-4BC6-B65F-6535B496E35D}">
      <dsp:nvSpPr>
        <dsp:cNvPr id="0" name=""/>
        <dsp:cNvSpPr/>
      </dsp:nvSpPr>
      <dsp:spPr>
        <a:xfrm>
          <a:off x="515130" y="0"/>
          <a:ext cx="7520940" cy="64944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284274" tIns="0" rIns="284274" bIns="0" numCol="1" spcCol="1270" anchor="ctr" anchorCtr="0">
          <a:noAutofit/>
        </a:bodyPr>
        <a:lstStyle/>
        <a:p>
          <a:pPr marL="0" lvl="0" indent="0" algn="l" defTabSz="977900">
            <a:lnSpc>
              <a:spcPct val="90000"/>
            </a:lnSpc>
            <a:spcBef>
              <a:spcPct val="0"/>
            </a:spcBef>
            <a:spcAft>
              <a:spcPct val="35000"/>
            </a:spcAft>
            <a:buNone/>
          </a:pPr>
          <a:r>
            <a:rPr lang="en-US" sz="2200" kern="1200" dirty="0"/>
            <a:t>Object – Person Co-occurrence</a:t>
          </a:r>
        </a:p>
      </dsp:txBody>
      <dsp:txXfrm>
        <a:off x="546833" y="31703"/>
        <a:ext cx="7457534" cy="5860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334724"/>
          <a:ext cx="11353800" cy="121275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458216" rIns="881181" bIns="156464" numCol="1" spcCol="1270" anchor="t" anchorCtr="0">
          <a:noAutofit/>
        </a:bodyPr>
        <a:lstStyle/>
        <a:p>
          <a:pPr marL="228600" lvl="1" indent="-228600" algn="l" defTabSz="977900">
            <a:lnSpc>
              <a:spcPct val="90000"/>
            </a:lnSpc>
            <a:spcBef>
              <a:spcPct val="0"/>
            </a:spcBef>
            <a:spcAft>
              <a:spcPct val="15000"/>
            </a:spcAft>
            <a:buChar char="•"/>
          </a:pPr>
          <a:r>
            <a:rPr lang="en-GB" sz="2200" i="0" u="none" strike="noStrike" kern="1200" baseline="0" dirty="0">
              <a:latin typeface="TimesNewRomanPS-BoldMT"/>
            </a:rPr>
            <a:t>Nina Schaaf, Omar de Mitri, Hang </a:t>
          </a:r>
          <a:r>
            <a:rPr lang="en-GB" sz="2200" i="0" u="none" strike="noStrike" kern="1200" baseline="0" dirty="0" err="1">
              <a:latin typeface="TimesNewRomanPS-BoldMT"/>
            </a:rPr>
            <a:t>Beom</a:t>
          </a:r>
          <a:r>
            <a:rPr lang="en-GB" sz="2200" i="0" u="none" strike="noStrike" kern="1200" baseline="0" dirty="0">
              <a:latin typeface="TimesNewRomanPS-BoldMT"/>
            </a:rPr>
            <a:t> Kim, Alexander </a:t>
          </a:r>
          <a:r>
            <a:rPr lang="en-GB" sz="2200" i="0" u="none" strike="noStrike" kern="1200" baseline="0" dirty="0" err="1">
              <a:latin typeface="TimesNewRomanPS-BoldMT"/>
            </a:rPr>
            <a:t>Windberger</a:t>
          </a:r>
          <a:r>
            <a:rPr lang="en-GB" sz="2200" i="0" u="none" strike="noStrike" kern="1200" baseline="0" dirty="0">
              <a:latin typeface="TimesNewRomanPS-BoldMT"/>
            </a:rPr>
            <a:t>, Marco F. Huber</a:t>
          </a:r>
          <a:r>
            <a:rPr lang="en-US" sz="2200" i="0" u="none" strike="noStrike" kern="1200" baseline="0" dirty="0">
              <a:latin typeface="TimesNewRomanPS-BoldMT"/>
            </a:rPr>
            <a:t>,</a:t>
          </a:r>
          <a:r>
            <a:rPr lang="en-US" sz="2200" b="1" i="0" u="none" strike="noStrike" kern="1200" baseline="0" dirty="0">
              <a:latin typeface="TimesNewRomanPS-BoldMT"/>
            </a:rPr>
            <a:t> 2021 </a:t>
          </a:r>
          <a:r>
            <a:rPr lang="en-US" sz="2200" i="0" u="none" strike="noStrike" kern="1200" baseline="0" dirty="0">
              <a:latin typeface="TimesNewRomanPS-BoldMT"/>
            </a:rPr>
            <a:t>, “</a:t>
          </a:r>
          <a:r>
            <a:rPr lang="en-GB" sz="2200" b="1" i="0" kern="1200" dirty="0"/>
            <a:t>Towards Measuring Bias in Image Classification</a:t>
          </a:r>
          <a:r>
            <a:rPr lang="en-US" sz="2200" i="0" u="none" strike="noStrike" kern="1200" baseline="0" dirty="0">
              <a:latin typeface="TimesNewRomanPS-BoldMT"/>
            </a:rPr>
            <a:t>”.</a:t>
          </a:r>
          <a:endParaRPr lang="en-US" sz="2200" kern="1200" dirty="0"/>
        </a:p>
      </dsp:txBody>
      <dsp:txXfrm>
        <a:off x="0" y="334724"/>
        <a:ext cx="11353800" cy="1212750"/>
      </dsp:txXfrm>
    </dsp:sp>
    <dsp:sp modelId="{9A6378AD-CA4E-4BC6-B65F-6535B496E35D}">
      <dsp:nvSpPr>
        <dsp:cNvPr id="0" name=""/>
        <dsp:cNvSpPr/>
      </dsp:nvSpPr>
      <dsp:spPr>
        <a:xfrm>
          <a:off x="567690" y="10004"/>
          <a:ext cx="7947660" cy="64944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977900">
            <a:lnSpc>
              <a:spcPct val="90000"/>
            </a:lnSpc>
            <a:spcBef>
              <a:spcPct val="0"/>
            </a:spcBef>
            <a:spcAft>
              <a:spcPct val="35000"/>
            </a:spcAft>
            <a:buNone/>
          </a:pPr>
          <a:r>
            <a:rPr lang="en-US" sz="2200" kern="1200" dirty="0"/>
            <a:t>Bias Based on Model Performance </a:t>
          </a:r>
        </a:p>
      </dsp:txBody>
      <dsp:txXfrm>
        <a:off x="599393" y="41707"/>
        <a:ext cx="7884254" cy="586034"/>
      </dsp:txXfrm>
    </dsp:sp>
    <dsp:sp modelId="{435FF7A3-9C9D-46B3-9382-47C8B67C3423}">
      <dsp:nvSpPr>
        <dsp:cNvPr id="0" name=""/>
        <dsp:cNvSpPr/>
      </dsp:nvSpPr>
      <dsp:spPr>
        <a:xfrm>
          <a:off x="0" y="1990995"/>
          <a:ext cx="11353800" cy="249480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458216" rIns="881181" bIns="156464" numCol="1" spcCol="1270" anchor="t" anchorCtr="0">
          <a:noAutofit/>
        </a:bodyPr>
        <a:lstStyle/>
        <a:p>
          <a:pPr marL="228600" lvl="1" indent="-228600" algn="l" defTabSz="977900">
            <a:lnSpc>
              <a:spcPct val="90000"/>
            </a:lnSpc>
            <a:spcBef>
              <a:spcPct val="0"/>
            </a:spcBef>
            <a:spcAft>
              <a:spcPct val="15000"/>
            </a:spcAft>
            <a:buChar char="•"/>
          </a:pPr>
          <a:r>
            <a:rPr lang="en-GB" sz="2200" kern="1200" dirty="0"/>
            <a:t>Ruang Liu, Hao Liu, Ge Li, </a:t>
          </a:r>
          <a:r>
            <a:rPr lang="en-GB" sz="2200" kern="1200" dirty="0" err="1"/>
            <a:t>Haodi</a:t>
          </a:r>
          <a:r>
            <a:rPr lang="en-GB" sz="2200" kern="1200" dirty="0"/>
            <a:t> Hou, </a:t>
          </a:r>
          <a:r>
            <a:rPr lang="en-GB" sz="2200" kern="1200" dirty="0" err="1"/>
            <a:t>TingHao</a:t>
          </a:r>
          <a:r>
            <a:rPr lang="en-GB" sz="2200" kern="1200" dirty="0"/>
            <a:t> YU, Tao Yang</a:t>
          </a:r>
          <a:r>
            <a:rPr lang="en-US" sz="2200" i="0" u="none" strike="noStrike" kern="1200" baseline="0" dirty="0">
              <a:latin typeface="TimesNewRomanPS-BoldMT"/>
            </a:rPr>
            <a:t>,</a:t>
          </a:r>
          <a:r>
            <a:rPr lang="en-US" sz="2200" b="1" i="0" u="none" strike="noStrike" kern="1200" baseline="0" dirty="0">
              <a:latin typeface="TimesNewRomanPS-BoldMT"/>
            </a:rPr>
            <a:t> 2023 </a:t>
          </a:r>
          <a:r>
            <a:rPr lang="en-US" sz="2200" i="0" u="none" strike="noStrike" kern="1200" baseline="0" dirty="0">
              <a:latin typeface="TimesNewRomanPS-BoldMT"/>
            </a:rPr>
            <a:t>, “</a:t>
          </a:r>
          <a:r>
            <a:rPr lang="en-US" sz="2200" b="1" i="0" u="none" strike="noStrike" kern="1200" baseline="0" dirty="0">
              <a:latin typeface="TimesNewRomanPS-BoldMT"/>
            </a:rPr>
            <a:t>Contextual Debiasing for visual Recognition with Causal Mechanisms</a:t>
          </a:r>
          <a:r>
            <a:rPr lang="en-US" sz="2200" i="0" u="none" strike="noStrike" kern="1200" baseline="0" dirty="0">
              <a:latin typeface="TimesNewRomanPS-BoldMT"/>
            </a:rPr>
            <a:t>”.</a:t>
          </a:r>
          <a:endParaRPr lang="en-US" sz="2200" kern="1200" dirty="0"/>
        </a:p>
        <a:p>
          <a:pPr marL="228600" lvl="1" indent="-228600" algn="l" defTabSz="977900">
            <a:lnSpc>
              <a:spcPct val="90000"/>
            </a:lnSpc>
            <a:spcBef>
              <a:spcPct val="0"/>
            </a:spcBef>
            <a:spcAft>
              <a:spcPct val="15000"/>
            </a:spcAft>
            <a:buChar char="•"/>
          </a:pPr>
          <a:r>
            <a:rPr lang="en-GB" sz="2200" kern="1200" dirty="0"/>
            <a:t>Wei Zhu, Haitian Zheng, </a:t>
          </a:r>
          <a:r>
            <a:rPr lang="en-GB" sz="2200" kern="1200" dirty="0" err="1"/>
            <a:t>Haofu</a:t>
          </a:r>
          <a:r>
            <a:rPr lang="en-GB" sz="2200" kern="1200" dirty="0"/>
            <a:t> Liao, </a:t>
          </a:r>
          <a:r>
            <a:rPr lang="en-GB" sz="2200" kern="1200" dirty="0" err="1"/>
            <a:t>Weijian</a:t>
          </a:r>
          <a:r>
            <a:rPr lang="en-GB" sz="2200" kern="1200" dirty="0"/>
            <a:t> Li, and </a:t>
          </a:r>
          <a:r>
            <a:rPr lang="en-GB" sz="2200" kern="1200" dirty="0" err="1"/>
            <a:t>Jiebo</a:t>
          </a:r>
          <a:r>
            <a:rPr lang="en-GB" sz="2200" kern="1200" dirty="0"/>
            <a:t> Luo, </a:t>
          </a:r>
          <a:r>
            <a:rPr lang="en-GB" sz="2200" b="1" kern="1200" dirty="0"/>
            <a:t>2022</a:t>
          </a:r>
          <a:r>
            <a:rPr lang="en-GB" sz="2200" kern="1200" dirty="0"/>
            <a:t>, “</a:t>
          </a:r>
          <a:r>
            <a:rPr lang="en-GB" sz="2200" b="1" i="0" kern="1200" dirty="0"/>
            <a:t>Learning Bias-Invariant Representation by Cross-Sample Mutual Information Minimization</a:t>
          </a:r>
          <a:r>
            <a:rPr lang="en-GB" sz="2200" kern="1200" dirty="0"/>
            <a:t>”</a:t>
          </a:r>
          <a:endParaRPr lang="en-US" sz="2200" kern="1200" dirty="0"/>
        </a:p>
        <a:p>
          <a:pPr marL="228600" lvl="1" indent="-228600" algn="l" defTabSz="977900">
            <a:lnSpc>
              <a:spcPct val="90000"/>
            </a:lnSpc>
            <a:spcBef>
              <a:spcPct val="0"/>
            </a:spcBef>
            <a:spcAft>
              <a:spcPct val="15000"/>
            </a:spcAft>
            <a:buChar char="•"/>
          </a:pPr>
          <a:endParaRPr lang="en-US" sz="2200" kern="1200" dirty="0"/>
        </a:p>
      </dsp:txBody>
      <dsp:txXfrm>
        <a:off x="0" y="1990995"/>
        <a:ext cx="11353800" cy="2494800"/>
      </dsp:txXfrm>
    </dsp:sp>
    <dsp:sp modelId="{D2C1D0F1-BEAF-46F4-B39E-D250638926E5}">
      <dsp:nvSpPr>
        <dsp:cNvPr id="0" name=""/>
        <dsp:cNvSpPr/>
      </dsp:nvSpPr>
      <dsp:spPr>
        <a:xfrm>
          <a:off x="567690" y="1666275"/>
          <a:ext cx="7947660" cy="64944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977900">
            <a:lnSpc>
              <a:spcPct val="90000"/>
            </a:lnSpc>
            <a:spcBef>
              <a:spcPct val="0"/>
            </a:spcBef>
            <a:spcAft>
              <a:spcPct val="35000"/>
            </a:spcAft>
            <a:buNone/>
          </a:pPr>
          <a:r>
            <a:rPr lang="en-US" sz="2200" kern="1200" dirty="0"/>
            <a:t>Contextual Bias Debiasing</a:t>
          </a:r>
        </a:p>
      </dsp:txBody>
      <dsp:txXfrm>
        <a:off x="599393" y="1697978"/>
        <a:ext cx="7884254" cy="5860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FDE25-698D-46F4-BD2C-CD959C3A4AEF}">
      <dsp:nvSpPr>
        <dsp:cNvPr id="0" name=""/>
        <dsp:cNvSpPr/>
      </dsp:nvSpPr>
      <dsp:spPr>
        <a:xfrm>
          <a:off x="0" y="411623"/>
          <a:ext cx="10799583" cy="2182950"/>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838168" tIns="437388" rIns="838168"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Object Size Relative to the Person</a:t>
          </a:r>
        </a:p>
        <a:p>
          <a:pPr marL="228600" lvl="1" indent="-228600" algn="l" defTabSz="933450">
            <a:lnSpc>
              <a:spcPct val="90000"/>
            </a:lnSpc>
            <a:spcBef>
              <a:spcPct val="0"/>
            </a:spcBef>
            <a:spcAft>
              <a:spcPct val="15000"/>
            </a:spcAft>
            <a:buChar char="•"/>
          </a:pPr>
          <a:r>
            <a:rPr lang="en-US" sz="2100" kern="1200" dirty="0"/>
            <a:t>Distance Between Objects and Person</a:t>
          </a:r>
        </a:p>
        <a:p>
          <a:pPr marL="228600" lvl="1" indent="-228600" algn="l" defTabSz="933450">
            <a:lnSpc>
              <a:spcPct val="90000"/>
            </a:lnSpc>
            <a:spcBef>
              <a:spcPct val="0"/>
            </a:spcBef>
            <a:spcAft>
              <a:spcPct val="15000"/>
            </a:spcAft>
            <a:buChar char="•"/>
          </a:pPr>
          <a:r>
            <a:rPr lang="en-US" sz="2100" kern="1200" dirty="0"/>
            <a:t>Scene Context</a:t>
          </a:r>
        </a:p>
        <a:p>
          <a:pPr marL="228600" lvl="1" indent="-228600" algn="l" defTabSz="933450">
            <a:lnSpc>
              <a:spcPct val="90000"/>
            </a:lnSpc>
            <a:spcBef>
              <a:spcPct val="0"/>
            </a:spcBef>
            <a:spcAft>
              <a:spcPct val="15000"/>
            </a:spcAft>
            <a:buChar char="•"/>
          </a:pPr>
          <a:r>
            <a:rPr lang="en-US" sz="2100" kern="1200" dirty="0"/>
            <a:t>Co-occurrence Trends</a:t>
          </a:r>
        </a:p>
        <a:p>
          <a:pPr marL="228600" lvl="1" indent="-228600" algn="l" defTabSz="933450">
            <a:lnSpc>
              <a:spcPct val="90000"/>
            </a:lnSpc>
            <a:spcBef>
              <a:spcPct val="0"/>
            </a:spcBef>
            <a:spcAft>
              <a:spcPct val="15000"/>
            </a:spcAft>
            <a:buChar char="•"/>
          </a:pPr>
          <a:endParaRPr lang="en-US" sz="2100" kern="1200" dirty="0"/>
        </a:p>
      </dsp:txBody>
      <dsp:txXfrm>
        <a:off x="0" y="411623"/>
        <a:ext cx="10799583" cy="2182950"/>
      </dsp:txXfrm>
    </dsp:sp>
    <dsp:sp modelId="{F13531CD-AA6F-45A2-8D7D-2203A087D016}">
      <dsp:nvSpPr>
        <dsp:cNvPr id="0" name=""/>
        <dsp:cNvSpPr/>
      </dsp:nvSpPr>
      <dsp:spPr>
        <a:xfrm>
          <a:off x="512580" y="116132"/>
          <a:ext cx="7559708" cy="619920"/>
        </a:xfrm>
        <a:prstGeom prst="roundRect">
          <a:avLst/>
        </a:prstGeom>
        <a:gradFill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5400000" scaled="0"/>
        </a:gradFill>
        <a:ln w="9525"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285739" tIns="0" rIns="285739" bIns="0" numCol="1" spcCol="1270" anchor="ctr" anchorCtr="0">
          <a:noAutofit/>
        </a:bodyPr>
        <a:lstStyle/>
        <a:p>
          <a:pPr marL="0" lvl="0" indent="0" algn="l" defTabSz="933450">
            <a:lnSpc>
              <a:spcPct val="90000"/>
            </a:lnSpc>
            <a:spcBef>
              <a:spcPct val="0"/>
            </a:spcBef>
            <a:spcAft>
              <a:spcPct val="35000"/>
            </a:spcAft>
            <a:buNone/>
          </a:pPr>
          <a:r>
            <a:rPr lang="en-US" sz="2100" b="1" kern="1200" dirty="0"/>
            <a:t>Factors Considered when Creating the metrics</a:t>
          </a:r>
          <a:endParaRPr lang="en-US" sz="2100" kern="1200" dirty="0"/>
        </a:p>
      </dsp:txBody>
      <dsp:txXfrm>
        <a:off x="542842" y="146394"/>
        <a:ext cx="7499184" cy="559396"/>
      </dsp:txXfrm>
    </dsp:sp>
    <dsp:sp modelId="{50CA630B-4D32-48FB-A634-517D8558E6E3}">
      <dsp:nvSpPr>
        <dsp:cNvPr id="0" name=""/>
        <dsp:cNvSpPr/>
      </dsp:nvSpPr>
      <dsp:spPr>
        <a:xfrm>
          <a:off x="0" y="3017934"/>
          <a:ext cx="10799583" cy="205065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38168" tIns="437388" rIns="838168" bIns="149352" numCol="1" spcCol="1270" anchor="t" anchorCtr="0">
          <a:noAutofit/>
        </a:bodyPr>
        <a:lstStyle/>
        <a:p>
          <a:pPr marL="228600" lvl="1" indent="-228600" algn="l" defTabSz="933450">
            <a:lnSpc>
              <a:spcPct val="90000"/>
            </a:lnSpc>
            <a:spcBef>
              <a:spcPct val="0"/>
            </a:spcBef>
            <a:spcAft>
              <a:spcPct val="15000"/>
            </a:spcAft>
            <a:buChar char="•"/>
          </a:pPr>
          <a:r>
            <a:rPr lang="en-GB" sz="2100" i="0" u="none" strike="noStrike" kern="1200" baseline="0" dirty="0">
              <a:latin typeface="TimesNewRomanPS-BoldMT"/>
            </a:rPr>
            <a:t>Angelina Wang, Alexander Liu, Ryan Zhang, Anat Kleiman, Leslie Kim, Dora Zhao, Iroha Shirai, Arvind Narayanan, Olga </a:t>
          </a:r>
          <a:r>
            <a:rPr lang="en-GB" sz="2100" i="0" u="none" strike="noStrike" kern="1200" baseline="0" dirty="0" err="1">
              <a:latin typeface="TimesNewRomanPS-BoldMT"/>
            </a:rPr>
            <a:t>Russakovsky</a:t>
          </a:r>
          <a:r>
            <a:rPr lang="en-US" sz="2100" i="0" u="none" strike="noStrike" kern="1200" baseline="0" dirty="0">
              <a:latin typeface="TimesNewRomanPS-BoldMT"/>
            </a:rPr>
            <a:t>,</a:t>
          </a:r>
          <a:r>
            <a:rPr lang="en-US" sz="2100" b="1" i="0" u="none" strike="noStrike" kern="1200" baseline="0" dirty="0">
              <a:latin typeface="TimesNewRomanPS-BoldMT"/>
            </a:rPr>
            <a:t> 2020 </a:t>
          </a:r>
          <a:r>
            <a:rPr lang="en-US" sz="2100" i="0" u="none" strike="noStrike" kern="1200" baseline="0" dirty="0">
              <a:latin typeface="TimesNewRomanPS-BoldMT"/>
            </a:rPr>
            <a:t>, “</a:t>
          </a:r>
          <a:r>
            <a:rPr lang="en-GB" sz="2100" b="1" i="0" kern="1200" dirty="0"/>
            <a:t>REVISE: A Tool for Measuring and Mitigating Bias in Visual Datasets</a:t>
          </a:r>
          <a:r>
            <a:rPr lang="en-US" sz="2100" i="0" u="none" strike="noStrike" kern="1200" baseline="0" dirty="0">
              <a:latin typeface="TimesNewRomanPS-BoldMT"/>
            </a:rPr>
            <a:t>”.</a:t>
          </a:r>
          <a:endParaRPr lang="en-US" sz="2100" kern="1200" dirty="0"/>
        </a:p>
        <a:p>
          <a:pPr marL="228600" lvl="1" indent="-228600" algn="l" defTabSz="933450">
            <a:lnSpc>
              <a:spcPct val="90000"/>
            </a:lnSpc>
            <a:spcBef>
              <a:spcPct val="0"/>
            </a:spcBef>
            <a:spcAft>
              <a:spcPct val="15000"/>
            </a:spcAft>
            <a:buChar char="•"/>
          </a:pPr>
          <a:r>
            <a:rPr lang="en-GB" sz="2100" b="0" i="1" u="none" strike="noStrike" kern="1200" baseline="0" dirty="0">
              <a:latin typeface="NimbusRomNo9L-ReguItal"/>
            </a:rPr>
            <a:t>Ahmed Sabir, </a:t>
          </a:r>
          <a:r>
            <a:rPr lang="en-GB" sz="2100" b="0" i="1" u="none" strike="noStrike" kern="1200" baseline="0" dirty="0" err="1">
              <a:latin typeface="NimbusRomNo9L-ReguItal"/>
            </a:rPr>
            <a:t>Lluís</a:t>
          </a:r>
          <a:r>
            <a:rPr lang="en-GB" sz="2100" b="0" i="1" u="none" strike="noStrike" kern="1200" baseline="0" dirty="0">
              <a:latin typeface="NimbusRomNo9L-ReguItal"/>
            </a:rPr>
            <a:t> </a:t>
          </a:r>
          <a:r>
            <a:rPr lang="en-GB" sz="2100" b="0" i="1" u="none" strike="noStrike" kern="1200" baseline="0" dirty="0" err="1">
              <a:latin typeface="NimbusRomNo9L-ReguItal"/>
            </a:rPr>
            <a:t>Padró</a:t>
          </a:r>
          <a:r>
            <a:rPr lang="en-US" sz="2100" b="1" i="0" u="none" strike="noStrike" kern="1200" baseline="0" dirty="0">
              <a:latin typeface="TimesNewRomanPS-BoldMT"/>
            </a:rPr>
            <a:t>, 2023, “</a:t>
          </a:r>
          <a:r>
            <a:rPr lang="en-GB" sz="2100" b="1" i="0" kern="1200" dirty="0"/>
            <a:t>Women Wearing Lipstick: Measuring the Bias Between an Object and Its Related Gender</a:t>
          </a:r>
          <a:r>
            <a:rPr lang="en-US" sz="2100" b="1" i="0" u="none" strike="noStrike" kern="1200" baseline="0" dirty="0">
              <a:latin typeface="TimesNewRomanPS-BoldMT"/>
            </a:rPr>
            <a:t>”</a:t>
          </a:r>
          <a:endParaRPr lang="en-US" sz="2100" kern="1200" dirty="0"/>
        </a:p>
      </dsp:txBody>
      <dsp:txXfrm>
        <a:off x="0" y="3017934"/>
        <a:ext cx="10799583" cy="2050650"/>
      </dsp:txXfrm>
    </dsp:sp>
    <dsp:sp modelId="{998004A5-E2C2-404D-B51E-AAEE898AB555}">
      <dsp:nvSpPr>
        <dsp:cNvPr id="0" name=""/>
        <dsp:cNvSpPr/>
      </dsp:nvSpPr>
      <dsp:spPr>
        <a:xfrm>
          <a:off x="539979" y="2707974"/>
          <a:ext cx="7559708" cy="61992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85739" tIns="0" rIns="285739" bIns="0" numCol="1" spcCol="1270" anchor="ctr" anchorCtr="0">
          <a:noAutofit/>
        </a:bodyPr>
        <a:lstStyle/>
        <a:p>
          <a:pPr marL="0" lvl="0" indent="0" algn="l" defTabSz="933450">
            <a:lnSpc>
              <a:spcPct val="90000"/>
            </a:lnSpc>
            <a:spcBef>
              <a:spcPct val="0"/>
            </a:spcBef>
            <a:spcAft>
              <a:spcPct val="35000"/>
            </a:spcAft>
            <a:buNone/>
          </a:pPr>
          <a:r>
            <a:rPr lang="en-US" sz="2100" b="1" kern="1200" dirty="0"/>
            <a:t>References for selecting factors.</a:t>
          </a:r>
          <a:endParaRPr lang="en-US" sz="2100" kern="1200" dirty="0"/>
        </a:p>
      </dsp:txBody>
      <dsp:txXfrm>
        <a:off x="570241" y="2738236"/>
        <a:ext cx="7499184"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F9CF3-CFA6-497D-8D42-1CF4A0AEDB32}">
      <dsp:nvSpPr>
        <dsp:cNvPr id="0" name=""/>
        <dsp:cNvSpPr/>
      </dsp:nvSpPr>
      <dsp:spPr>
        <a:xfrm>
          <a:off x="156" y="107462"/>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 Data Processing .</a:t>
          </a:r>
        </a:p>
      </dsp:txBody>
      <dsp:txXfrm>
        <a:off x="451001" y="107462"/>
        <a:ext cx="1389407" cy="901690"/>
      </dsp:txXfrm>
    </dsp:sp>
    <dsp:sp modelId="{19E4356B-67D4-4949-8E58-19096E7D2404}">
      <dsp:nvSpPr>
        <dsp:cNvPr id="0" name=""/>
        <dsp:cNvSpPr/>
      </dsp:nvSpPr>
      <dsp:spPr>
        <a:xfrm>
          <a:off x="156" y="1121863"/>
          <a:ext cx="1832877" cy="377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GB" sz="1600" kern="1200" dirty="0"/>
            <a:t>Filter the COCO dataset for specific objects and categories.</a:t>
          </a:r>
          <a:endParaRPr lang="en-US" sz="1600" kern="1200" dirty="0"/>
        </a:p>
        <a:p>
          <a:pPr marL="171450" lvl="1" indent="-171450" algn="l" defTabSz="711200">
            <a:lnSpc>
              <a:spcPct val="90000"/>
            </a:lnSpc>
            <a:spcBef>
              <a:spcPct val="0"/>
            </a:spcBef>
            <a:spcAft>
              <a:spcPct val="15000"/>
            </a:spcAft>
            <a:buChar char="•"/>
          </a:pPr>
          <a:r>
            <a:rPr lang="en-GB" sz="1600" kern="1200" dirty="0"/>
            <a:t>Generate metadata, depth maps, and segmentation masks for images. </a:t>
          </a:r>
          <a:endParaRPr lang="en-US" sz="1600" kern="1200" dirty="0"/>
        </a:p>
      </dsp:txBody>
      <dsp:txXfrm>
        <a:off x="156" y="1121863"/>
        <a:ext cx="1832877" cy="3774375"/>
      </dsp:txXfrm>
    </dsp:sp>
    <dsp:sp modelId="{B0BC3471-D5CB-40A0-A885-D0952CC5DBCC}">
      <dsp:nvSpPr>
        <dsp:cNvPr id="0" name=""/>
        <dsp:cNvSpPr/>
      </dsp:nvSpPr>
      <dsp:spPr>
        <a:xfrm>
          <a:off x="2075253" y="107462"/>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Analyzing the Features used for the metric Creation.</a:t>
          </a:r>
        </a:p>
      </dsp:txBody>
      <dsp:txXfrm>
        <a:off x="2526098" y="107462"/>
        <a:ext cx="1389407" cy="901690"/>
      </dsp:txXfrm>
    </dsp:sp>
    <dsp:sp modelId="{08C45126-A888-443E-9702-39B26ED82EA4}">
      <dsp:nvSpPr>
        <dsp:cNvPr id="0" name=""/>
        <dsp:cNvSpPr/>
      </dsp:nvSpPr>
      <dsp:spPr>
        <a:xfrm>
          <a:off x="2075253" y="1121863"/>
          <a:ext cx="1832877" cy="377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GB" sz="1600" kern="1200" dirty="0"/>
            <a:t>Extract object sizes and spatial distances (XY and Z distances) using bounding boxes and depth maps.
Capture scene context using embeddings (e.g., Places365 model) and classify scene types.
Integrate co-occurrence patterns of objects, scenes, and genders.</a:t>
          </a:r>
          <a:endParaRPr lang="en-US" sz="1600" kern="1200" dirty="0"/>
        </a:p>
      </dsp:txBody>
      <dsp:txXfrm>
        <a:off x="2075253" y="1121863"/>
        <a:ext cx="1832877" cy="3774375"/>
      </dsp:txXfrm>
    </dsp:sp>
    <dsp:sp modelId="{6B450A9C-7D94-4D5D-AC41-932AA9F3F8F2}">
      <dsp:nvSpPr>
        <dsp:cNvPr id="0" name=""/>
        <dsp:cNvSpPr/>
      </dsp:nvSpPr>
      <dsp:spPr>
        <a:xfrm>
          <a:off x="4150351" y="107462"/>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u="none" kern="1200" dirty="0"/>
            <a:t>Generate multivariate linear regression equation </a:t>
          </a:r>
          <a:endParaRPr lang="en-US" sz="1400" kern="1200" dirty="0"/>
        </a:p>
      </dsp:txBody>
      <dsp:txXfrm>
        <a:off x="4601196" y="107462"/>
        <a:ext cx="1389407" cy="901690"/>
      </dsp:txXfrm>
    </dsp:sp>
    <dsp:sp modelId="{0CE561E3-453B-4730-8445-45486BAA947D}">
      <dsp:nvSpPr>
        <dsp:cNvPr id="0" name=""/>
        <dsp:cNvSpPr/>
      </dsp:nvSpPr>
      <dsp:spPr>
        <a:xfrm>
          <a:off x="4150351" y="1121863"/>
          <a:ext cx="1832877" cy="377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GB" sz="1600" kern="1200" dirty="0"/>
            <a:t>Create a data frame combining object sizes, distances (XY &amp; Z), scenes, and genders.
Apply multivariate regression analysis to identify relationships between these factors and biases.</a:t>
          </a:r>
          <a:endParaRPr lang="en-US" sz="1600" kern="1200" dirty="0"/>
        </a:p>
      </dsp:txBody>
      <dsp:txXfrm>
        <a:off x="4150351" y="1121863"/>
        <a:ext cx="1832877" cy="3774375"/>
      </dsp:txXfrm>
    </dsp:sp>
    <dsp:sp modelId="{29B9E40B-DE6B-4BE0-8D2C-725BF922A31E}">
      <dsp:nvSpPr>
        <dsp:cNvPr id="0" name=""/>
        <dsp:cNvSpPr/>
      </dsp:nvSpPr>
      <dsp:spPr>
        <a:xfrm>
          <a:off x="6225448" y="107462"/>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Create a Library containing the measurement</a:t>
          </a:r>
        </a:p>
      </dsp:txBody>
      <dsp:txXfrm>
        <a:off x="6676293" y="107462"/>
        <a:ext cx="1389407" cy="901690"/>
      </dsp:txXfrm>
    </dsp:sp>
    <dsp:sp modelId="{5D6E796A-CB8A-4264-AF9C-6CC7CE49015C}">
      <dsp:nvSpPr>
        <dsp:cNvPr id="0" name=""/>
        <dsp:cNvSpPr/>
      </dsp:nvSpPr>
      <dsp:spPr>
        <a:xfrm>
          <a:off x="8300546" y="107462"/>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Testing</a:t>
          </a:r>
        </a:p>
      </dsp:txBody>
      <dsp:txXfrm>
        <a:off x="8751391" y="107462"/>
        <a:ext cx="1389407" cy="90169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92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7"/>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12/4/2024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slide" Target="slide4.xml"/><Relationship Id="rId4" Type="http://schemas.openxmlformats.org/officeDocument/2006/relationships/image" Target="../media/image7.png"/><Relationship Id="rId9" Type="http://schemas.openxmlformats.org/officeDocument/2006/relationships/image" Target="../media/image810.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6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2.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jpeg"/></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3.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3.xml"/><Relationship Id="rId4" Type="http://schemas.openxmlformats.org/officeDocument/2006/relationships/image" Target="../media/image154.JPG"/></Relationships>
</file>

<file path=ppt/slides/_rels/slide94.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JPG"/><Relationship Id="rId1" Type="http://schemas.openxmlformats.org/officeDocument/2006/relationships/slideLayout" Target="../slideLayouts/slideLayout3.xml"/><Relationship Id="rId4" Type="http://schemas.openxmlformats.org/officeDocument/2006/relationships/image" Target="../media/image157.JPG"/></Relationships>
</file>

<file path=ppt/slides/_rels/slide95.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2.JP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3000" b="-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1371600" y="609600"/>
            <a:ext cx="10363200" cy="1470025"/>
          </a:xfrm>
        </p:spPr>
        <p:txBody>
          <a:bodyPr>
            <a:normAutofit/>
          </a:bodyPr>
          <a:lstStyle/>
          <a:p>
            <a:r>
              <a:rPr lang="en-US" sz="4200" b="1" dirty="0" err="1">
                <a:latin typeface="Times New Roman" panose="02020603050405020304" pitchFamily="18" charset="0"/>
                <a:cs typeface="Times New Roman" panose="02020603050405020304" pitchFamily="18" charset="0"/>
              </a:rPr>
              <a:t>ResAI</a:t>
            </a:r>
            <a:r>
              <a:rPr lang="en-US" sz="4200" b="1" dirty="0">
                <a:latin typeface="Times New Roman" panose="02020603050405020304" pitchFamily="18" charset="0"/>
                <a:cs typeface="Times New Roman" panose="02020603050405020304" pitchFamily="18" charset="0"/>
              </a:rPr>
              <a:t> Toolkit: Framework for Cross-Modality Bias Detection </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2438400" y="1905000"/>
            <a:ext cx="8534400" cy="762000"/>
          </a:xfrm>
          <a:noFill/>
        </p:spPr>
        <p:txBody>
          <a:bodyPr/>
          <a:lstStyle/>
          <a:p>
            <a:r>
              <a:rPr lang="en-US" dirty="0">
                <a:solidFill>
                  <a:schemeClr val="tx1"/>
                </a:solidFill>
                <a:latin typeface="Times New Roman" panose="02020603050405020304" pitchFamily="18" charset="0"/>
                <a:cs typeface="Times New Roman" panose="02020603050405020304" pitchFamily="18" charset="0"/>
              </a:rPr>
              <a:t>24-25J-195 </a:t>
            </a: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CC10A-CC8C-3DBE-5E17-37E486F3945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0E5E7C3-09C9-41A9-4BCE-DA8B3BD1DC51}"/>
              </a:ext>
            </a:extLst>
          </p:cNvPr>
          <p:cNvSpPr>
            <a:spLocks noGrp="1"/>
          </p:cNvSpPr>
          <p:nvPr>
            <p:ph type="title"/>
          </p:nvPr>
        </p:nvSpPr>
        <p:spPr>
          <a:xfrm>
            <a:off x="304800" y="304800"/>
            <a:ext cx="11684000" cy="792162"/>
          </a:xfrm>
        </p:spPr>
        <p:txBody>
          <a:bodyPr/>
          <a:lstStyle/>
          <a:p>
            <a:r>
              <a:rPr lang="en-US" dirty="0">
                <a:latin typeface="Times New Roman" panose="02020603050405020304" pitchFamily="18" charset="0"/>
                <a:cs typeface="Times New Roman" panose="02020603050405020304" pitchFamily="18" charset="0"/>
              </a:rPr>
              <a:t>Introducing the </a:t>
            </a:r>
            <a:r>
              <a:rPr lang="en-US" dirty="0" err="1">
                <a:latin typeface="Times New Roman" panose="02020603050405020304" pitchFamily="18" charset="0"/>
                <a:cs typeface="Times New Roman" panose="02020603050405020304" pitchFamily="18" charset="0"/>
              </a:rPr>
              <a:t>ResAI</a:t>
            </a:r>
            <a:r>
              <a:rPr lang="en-US" dirty="0">
                <a:latin typeface="Times New Roman" panose="02020603050405020304" pitchFamily="18" charset="0"/>
                <a:cs typeface="Times New Roman" panose="02020603050405020304" pitchFamily="18" charset="0"/>
              </a:rPr>
              <a:t> Toolkit.</a:t>
            </a:r>
          </a:p>
        </p:txBody>
      </p:sp>
      <p:sp>
        <p:nvSpPr>
          <p:cNvPr id="5" name="Content Placeholder 4">
            <a:extLst>
              <a:ext uri="{FF2B5EF4-FFF2-40B4-BE49-F238E27FC236}">
                <a16:creationId xmlns:a16="http://schemas.microsoft.com/office/drawing/2014/main" id="{CE798B83-E90E-A8CA-950E-9A3C4C3D8985}"/>
              </a:ext>
            </a:extLst>
          </p:cNvPr>
          <p:cNvSpPr>
            <a:spLocks noGrp="1"/>
          </p:cNvSpPr>
          <p:nvPr>
            <p:ph idx="4294967295"/>
          </p:nvPr>
        </p:nvSpPr>
        <p:spPr>
          <a:xfrm>
            <a:off x="381000" y="1524000"/>
            <a:ext cx="11430000" cy="4350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How can people use </a:t>
            </a:r>
            <a:r>
              <a:rPr lang="en-US" b="1" dirty="0" err="1">
                <a:latin typeface="Times New Roman" panose="02020603050405020304" pitchFamily="18" charset="0"/>
                <a:cs typeface="Times New Roman" panose="02020603050405020304" pitchFamily="18" charset="0"/>
              </a:rPr>
              <a:t>ResAI</a:t>
            </a:r>
            <a:r>
              <a:rPr lang="en-US" b="1" dirty="0">
                <a:latin typeface="Times New Roman" panose="02020603050405020304" pitchFamily="18" charset="0"/>
                <a:cs typeface="Times New Roman" panose="02020603050405020304" pitchFamily="18" charset="0"/>
              </a:rPr>
              <a:t> Toolkit?</a:t>
            </a:r>
          </a:p>
          <a:p>
            <a:pPr>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ResAI</a:t>
            </a:r>
            <a:r>
              <a:rPr lang="en-US" dirty="0">
                <a:latin typeface="Times New Roman" panose="02020603050405020304" pitchFamily="18" charset="0"/>
                <a:cs typeface="Times New Roman" panose="02020603050405020304" pitchFamily="18" charset="0"/>
              </a:rPr>
              <a:t> Toolkit is planned to be made available as a library which can </a:t>
            </a:r>
            <a:r>
              <a:rPr lang="en-US">
                <a:latin typeface="Times New Roman" panose="02020603050405020304" pitchFamily="18" charset="0"/>
                <a:cs typeface="Times New Roman" panose="02020603050405020304" pitchFamily="18" charset="0"/>
              </a:rPr>
              <a:t>be imported.</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7" name="Content Placeholder 4">
            <a:extLst>
              <a:ext uri="{FF2B5EF4-FFF2-40B4-BE49-F238E27FC236}">
                <a16:creationId xmlns:a16="http://schemas.microsoft.com/office/drawing/2014/main" id="{FC7EA291-DEA0-006D-C97A-996A05A62E9B}"/>
              </a:ext>
            </a:extLst>
          </p:cNvPr>
          <p:cNvSpPr>
            <a:spLocks noGrp="1"/>
          </p:cNvSpPr>
          <p:nvPr>
            <p:ph idx="4294967295"/>
          </p:nvPr>
        </p:nvSpPr>
        <p:spPr>
          <a:xfrm>
            <a:off x="6885064" y="8339820"/>
            <a:ext cx="3287967" cy="651182"/>
          </a:xfrm>
        </p:spPr>
        <p:txBody>
          <a:bodyPr>
            <a:normAutofit/>
          </a:bodyPr>
          <a:lstStyle/>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2" name="Picture 1" descr="A white robot with blue and purple question mark&#10;&#10;Description automatically generated">
            <a:extLst>
              <a:ext uri="{FF2B5EF4-FFF2-40B4-BE49-F238E27FC236}">
                <a16:creationId xmlns:a16="http://schemas.microsoft.com/office/drawing/2014/main" id="{45594419-FFB4-9E4A-DCB5-B3753596F37B}"/>
              </a:ext>
            </a:extLst>
          </p:cNvPr>
          <p:cNvPicPr>
            <a:picLocks noChangeAspect="1"/>
          </p:cNvPicPr>
          <p:nvPr/>
        </p:nvPicPr>
        <p:blipFill rotWithShape="1">
          <a:blip r:embed="rId2">
            <a:extLst>
              <a:ext uri="{28A0092B-C50C-407E-A947-70E740481C1C}">
                <a14:useLocalDpi xmlns:a14="http://schemas.microsoft.com/office/drawing/2010/main" val="0"/>
              </a:ext>
            </a:extLst>
          </a:blip>
          <a:srcRect t="8246" b="19860"/>
          <a:stretch/>
        </p:blipFill>
        <p:spPr>
          <a:xfrm flipH="1">
            <a:off x="3089988" y="3686728"/>
            <a:ext cx="2971800" cy="2408239"/>
          </a:xfrm>
          <a:prstGeom prst="rect">
            <a:avLst/>
          </a:prstGeom>
          <a:solidFill>
            <a:srgbClr val="AAD2EB">
              <a:alpha val="22000"/>
            </a:srgbClr>
          </a:solidFill>
        </p:spPr>
      </p:pic>
      <p:pic>
        <p:nvPicPr>
          <p:cNvPr id="4" name="Picture 3" descr="A white robot with blue circle and black eyes&#10;&#10;Description automatically generated">
            <a:extLst>
              <a:ext uri="{FF2B5EF4-FFF2-40B4-BE49-F238E27FC236}">
                <a16:creationId xmlns:a16="http://schemas.microsoft.com/office/drawing/2014/main" id="{74816C3A-2E41-53C4-7D51-5307A9D2B9CD}"/>
              </a:ext>
            </a:extLst>
          </p:cNvPr>
          <p:cNvPicPr>
            <a:picLocks noChangeAspect="1"/>
          </p:cNvPicPr>
          <p:nvPr/>
        </p:nvPicPr>
        <p:blipFill rotWithShape="1">
          <a:blip r:embed="rId3">
            <a:extLst>
              <a:ext uri="{28A0092B-C50C-407E-A947-70E740481C1C}">
                <a14:useLocalDpi xmlns:a14="http://schemas.microsoft.com/office/drawing/2010/main" val="0"/>
              </a:ext>
            </a:extLst>
          </a:blip>
          <a:srcRect t="7143" b="11904"/>
          <a:stretch/>
        </p:blipFill>
        <p:spPr>
          <a:xfrm>
            <a:off x="6061788" y="3699169"/>
            <a:ext cx="2971800" cy="2405743"/>
          </a:xfrm>
          <a:prstGeom prst="rect">
            <a:avLst/>
          </a:prstGeom>
          <a:solidFill>
            <a:srgbClr val="AAD2EB">
              <a:alpha val="22000"/>
            </a:srgbClr>
          </a:solidFill>
        </p:spPr>
      </p:pic>
    </p:spTree>
    <p:extLst>
      <p:ext uri="{BB962C8B-B14F-4D97-AF65-F5344CB8AC3E}">
        <p14:creationId xmlns:p14="http://schemas.microsoft.com/office/powerpoint/2010/main" val="2064572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0" y="68263"/>
            <a:ext cx="12192000" cy="868362"/>
          </a:xfrm>
        </p:spPr>
        <p:txBody>
          <a:bodyPr>
            <a:normAutofit/>
          </a:bodyPr>
          <a:lstStyle/>
          <a:p>
            <a:r>
              <a:rPr lang="en-US" u="sng" dirty="0"/>
              <a:t>Technologies</a:t>
            </a:r>
            <a:r>
              <a:rPr lang="en-US" sz="4900" u="sng" dirty="0"/>
              <a:t> used.</a:t>
            </a: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45FAD53F-29E4-F2DC-DBFC-44BE5ADE3884}"/>
              </a:ext>
            </a:extLst>
          </p:cNvPr>
          <p:cNvSpPr>
            <a:spLocks noGrp="1"/>
          </p:cNvSpPr>
          <p:nvPr>
            <p:ph idx="1"/>
          </p:nvPr>
        </p:nvSpPr>
        <p:spPr>
          <a:xfrm>
            <a:off x="609600" y="1752600"/>
            <a:ext cx="11684000" cy="4267200"/>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dobe Devanagari"/>
              </a:rPr>
              <a:t>Programming Languages:</a:t>
            </a:r>
            <a:r>
              <a:rPr kumimoji="0" lang="en-US" altLang="en-US" sz="3200" b="0" i="0" u="none" strike="noStrike" cap="none" normalizeH="0" baseline="0" dirty="0">
                <a:ln>
                  <a:noFill/>
                </a:ln>
                <a:solidFill>
                  <a:schemeClr val="tx1"/>
                </a:solidFill>
                <a:effectLst/>
                <a:latin typeface="Adobe Devanagari"/>
              </a:rPr>
              <a:t> Python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200" b="0" i="0" u="none" strike="noStrike" cap="none" normalizeH="0" baseline="0" dirty="0">
              <a:ln>
                <a:noFill/>
              </a:ln>
              <a:solidFill>
                <a:schemeClr val="tx1"/>
              </a:solidFill>
              <a:effectLst/>
              <a:latin typeface="Adobe Devanagari"/>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dobe Devanagari"/>
              </a:rPr>
              <a:t>Frameworks:</a:t>
            </a:r>
            <a:r>
              <a:rPr kumimoji="0" lang="en-US" altLang="en-US" sz="3200" b="0" i="0" u="none" strike="noStrike" cap="none" normalizeH="0" baseline="0" dirty="0">
                <a:ln>
                  <a:noFill/>
                </a:ln>
                <a:solidFill>
                  <a:schemeClr val="tx1"/>
                </a:solidFill>
                <a:effectLst/>
                <a:latin typeface="Adobe Devanagari"/>
              </a:rPr>
              <a:t> Google </a:t>
            </a:r>
            <a:r>
              <a:rPr kumimoji="0" lang="en-US" altLang="en-US" sz="3200" b="0" i="0" u="none" strike="noStrike" cap="none" normalizeH="0" baseline="0" dirty="0" err="1">
                <a:ln>
                  <a:noFill/>
                </a:ln>
                <a:solidFill>
                  <a:schemeClr val="tx1"/>
                </a:solidFill>
                <a:effectLst/>
                <a:latin typeface="Adobe Devanagari"/>
              </a:rPr>
              <a:t>Colab</a:t>
            </a:r>
            <a:r>
              <a:rPr kumimoji="0" lang="en-US" altLang="en-US" sz="3200" b="0" i="0" u="none" strike="noStrike" cap="none" normalizeH="0" baseline="0" dirty="0">
                <a:ln>
                  <a:noFill/>
                </a:ln>
                <a:solidFill>
                  <a:schemeClr val="tx1"/>
                </a:solidFill>
                <a:effectLst/>
                <a:latin typeface="Adobe Devanagari"/>
              </a:rPr>
              <a:t>,</a:t>
            </a:r>
            <a:r>
              <a:rPr lang="en-US" dirty="0"/>
              <a:t> Scikit-learn</a:t>
            </a:r>
            <a:endParaRPr kumimoji="0" lang="en-US" altLang="en-US" sz="3200" b="0" i="0" u="none" strike="noStrike" cap="none" normalizeH="0" baseline="0" dirty="0">
              <a:ln>
                <a:noFill/>
              </a:ln>
              <a:solidFill>
                <a:schemeClr val="tx1"/>
              </a:solidFill>
              <a:effectLst/>
              <a:latin typeface="Adobe Devanagari"/>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dobe Devanagari"/>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dobe Devanagari"/>
              </a:rPr>
              <a:t>Models:</a:t>
            </a:r>
            <a:r>
              <a:rPr kumimoji="0" lang="en-US" altLang="en-US" sz="3200" b="0" i="0" u="none" strike="noStrike" cap="none" normalizeH="0" baseline="0" dirty="0">
                <a:ln>
                  <a:noFill/>
                </a:ln>
                <a:solidFill>
                  <a:schemeClr val="tx1"/>
                </a:solidFill>
                <a:effectLst/>
                <a:latin typeface="Adobe Devanagari"/>
              </a:rPr>
              <a:t> BERT, GPT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200" b="0" i="0" u="none" strike="noStrike" cap="none" normalizeH="0" baseline="0" dirty="0">
              <a:ln>
                <a:noFill/>
              </a:ln>
              <a:solidFill>
                <a:schemeClr val="tx1"/>
              </a:solidFill>
              <a:effectLst/>
              <a:latin typeface="Adobe Devanagari"/>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dobe Devanagari"/>
              </a:rPr>
              <a:t>Libraries:</a:t>
            </a:r>
            <a:r>
              <a:rPr kumimoji="0" lang="en-US" altLang="en-US" sz="3200" b="0" i="0" u="none" strike="noStrike" cap="none" normalizeH="0" baseline="0" dirty="0">
                <a:ln>
                  <a:noFill/>
                </a:ln>
                <a:solidFill>
                  <a:schemeClr val="tx1"/>
                </a:solidFill>
                <a:effectLst/>
                <a:latin typeface="Adobe Devanagari"/>
              </a:rPr>
              <a:t> </a:t>
            </a:r>
            <a:r>
              <a:rPr lang="en-US" dirty="0"/>
              <a:t>Transformers, </a:t>
            </a:r>
            <a:r>
              <a:rPr kumimoji="0" lang="en-US" altLang="en-US" sz="3200" b="0" i="0" u="none" strike="noStrike" cap="none" normalizeH="0" baseline="0" dirty="0">
                <a:ln>
                  <a:noFill/>
                </a:ln>
                <a:solidFill>
                  <a:schemeClr val="tx1"/>
                </a:solidFill>
                <a:effectLst/>
                <a:latin typeface="Adobe Devanagari"/>
              </a:rPr>
              <a:t>Matplotlib, Pandas,</a:t>
            </a:r>
            <a:r>
              <a:rPr lang="en-US" dirty="0"/>
              <a:t> Torch, </a:t>
            </a:r>
            <a:r>
              <a:rPr lang="en-US" dirty="0" err="1"/>
              <a:t>numpy</a:t>
            </a:r>
            <a:endParaRPr kumimoji="0" lang="en-US" altLang="en-US" sz="3200" b="0" i="0" u="none" strike="noStrike" cap="none" normalizeH="0" baseline="0" dirty="0">
              <a:ln>
                <a:noFill/>
              </a:ln>
              <a:solidFill>
                <a:schemeClr val="tx1"/>
              </a:solidFill>
              <a:effectLst/>
              <a:latin typeface="Adobe Devanagari"/>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3200" b="0" i="0" u="none" strike="noStrike" cap="none" normalizeH="0" baseline="0" dirty="0">
              <a:ln>
                <a:noFill/>
              </a:ln>
              <a:solidFill>
                <a:schemeClr val="tx1"/>
              </a:solidFill>
              <a:effectLst/>
              <a:latin typeface="Adobe Devanagari"/>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3200" b="0" i="0" u="none" strike="noStrike" cap="none" normalizeH="0" baseline="0" dirty="0">
              <a:ln>
                <a:noFill/>
              </a:ln>
              <a:solidFill>
                <a:schemeClr val="tx1"/>
              </a:solidFill>
              <a:effectLst/>
              <a:latin typeface="Adobe Devanagari"/>
            </a:endParaRPr>
          </a:p>
          <a:p>
            <a:pPr marL="0" indent="0">
              <a:buNone/>
            </a:pPr>
            <a:endParaRPr lang="en-US" dirty="0"/>
          </a:p>
        </p:txBody>
      </p:sp>
    </p:spTree>
    <p:extLst>
      <p:ext uri="{BB962C8B-B14F-4D97-AF65-F5344CB8AC3E}">
        <p14:creationId xmlns:p14="http://schemas.microsoft.com/office/powerpoint/2010/main" val="336211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a:xfrm>
            <a:off x="304800" y="304800"/>
            <a:ext cx="11684000" cy="792162"/>
          </a:xfrm>
        </p:spPr>
        <p:txBody>
          <a:bodyPr>
            <a:normAutofit fontScale="90000"/>
          </a:bodyPr>
          <a:lstStyle/>
          <a:p>
            <a:r>
              <a:rPr lang="en-US" dirty="0">
                <a:latin typeface="Times New Roman" panose="02020603050405020304" pitchFamily="18" charset="0"/>
                <a:cs typeface="Times New Roman" panose="02020603050405020304" pitchFamily="18" charset="0"/>
              </a:rPr>
              <a:t>How does the </a:t>
            </a:r>
            <a:r>
              <a:rPr lang="en-US" dirty="0" err="1">
                <a:latin typeface="Times New Roman" panose="02020603050405020304" pitchFamily="18" charset="0"/>
                <a:cs typeface="Times New Roman" panose="02020603050405020304" pitchFamily="18" charset="0"/>
              </a:rPr>
              <a:t>ResAI</a:t>
            </a:r>
            <a:r>
              <a:rPr lang="en-US" dirty="0">
                <a:latin typeface="Times New Roman" panose="02020603050405020304" pitchFamily="18" charset="0"/>
                <a:cs typeface="Times New Roman" panose="02020603050405020304" pitchFamily="18" charset="0"/>
              </a:rPr>
              <a:t> Toolkit revolutionize AI bias detection?</a:t>
            </a:r>
          </a:p>
        </p:txBody>
      </p:sp>
      <p:pic>
        <p:nvPicPr>
          <p:cNvPr id="2" name="Content Placeholder 1">
            <a:extLst>
              <a:ext uri="{FF2B5EF4-FFF2-40B4-BE49-F238E27FC236}">
                <a16:creationId xmlns:a16="http://schemas.microsoft.com/office/drawing/2014/main" id="{2152CB95-6BAA-7D8D-603E-4DD9422144B0}"/>
              </a:ext>
            </a:extLst>
          </p:cNvPr>
          <p:cNvPicPr>
            <a:picLocks noGrp="1" noChangeAspect="1"/>
          </p:cNvPicPr>
          <p:nvPr>
            <p:ph idx="4294967295"/>
          </p:nvPr>
        </p:nvPicPr>
        <p:blipFill>
          <a:blip r:embed="rId2"/>
          <a:stretch>
            <a:fillRect/>
          </a:stretch>
        </p:blipFill>
        <p:spPr>
          <a:xfrm>
            <a:off x="1087326" y="1359090"/>
            <a:ext cx="10118948" cy="5181600"/>
          </a:xfrm>
          <a:prstGeom prst="rect">
            <a:avLst/>
          </a:prstGeom>
        </p:spPr>
      </p:pic>
    </p:spTree>
    <p:extLst>
      <p:ext uri="{BB962C8B-B14F-4D97-AF65-F5344CB8AC3E}">
        <p14:creationId xmlns:p14="http://schemas.microsoft.com/office/powerpoint/2010/main" val="1797144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IT21380914 | K. M. S. P. JAYAWARDENA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person with long black hair&#10;&#10;Description automatically generated">
            <a:extLst>
              <a:ext uri="{FF2B5EF4-FFF2-40B4-BE49-F238E27FC236}">
                <a16:creationId xmlns:a16="http://schemas.microsoft.com/office/drawing/2014/main" id="{C08B138F-5889-5583-DD7E-21802F073F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22"/>
          <a:stretch/>
        </p:blipFill>
        <p:spPr>
          <a:xfrm>
            <a:off x="10134600" y="152400"/>
            <a:ext cx="2017915" cy="2362200"/>
          </a:xfrm>
          <a:prstGeom prst="rect">
            <a:avLst/>
          </a:prstGeom>
        </p:spPr>
      </p:pic>
    </p:spTree>
    <p:extLst>
      <p:ext uri="{BB962C8B-B14F-4D97-AF65-F5344CB8AC3E}">
        <p14:creationId xmlns:p14="http://schemas.microsoft.com/office/powerpoint/2010/main" val="28756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US" dirty="0"/>
              <a:t>Developing a metrics for detecting Gender bias in RAW audio datasets used for model Building.</a:t>
            </a:r>
            <a:br>
              <a:rPr lang="en-US" dirty="0"/>
            </a:br>
            <a:endParaRPr lang="en-US" dirty="0"/>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743339" y="3080836"/>
            <a:ext cx="10363200" cy="2027822"/>
          </a:xfrm>
          <a:solidFill>
            <a:schemeClr val="bg1">
              <a:alpha val="54000"/>
            </a:schemeClr>
          </a:solidFill>
        </p:spPr>
        <p:txBody>
          <a:bodyPr>
            <a:normAutofit/>
          </a:bodyPr>
          <a:lstStyle/>
          <a:p>
            <a:pPr marL="342900" indent="-342900">
              <a:buFont typeface="Arial" panose="020B0604020202020204" pitchFamily="34" charset="0"/>
              <a:buChar char="•"/>
            </a:pPr>
            <a:r>
              <a:rPr lang="en-US" dirty="0">
                <a:solidFill>
                  <a:schemeClr val="tx1"/>
                </a:solidFill>
              </a:rPr>
              <a:t>Related works focusing on Audio data.</a:t>
            </a:r>
          </a:p>
          <a:p>
            <a:pPr marL="342900" indent="-342900">
              <a:buFont typeface="Arial" panose="020B0604020202020204" pitchFamily="34" charset="0"/>
              <a:buChar char="•"/>
            </a:pPr>
            <a:r>
              <a:rPr lang="en-US" dirty="0">
                <a:solidFill>
                  <a:schemeClr val="tx1"/>
                </a:solidFill>
              </a:rPr>
              <a:t>Factors that will be considered.</a:t>
            </a:r>
          </a:p>
          <a:p>
            <a:pPr marL="342900" indent="-342900">
              <a:buFont typeface="Arial" panose="020B0604020202020204" pitchFamily="34" charset="0"/>
              <a:buChar char="•"/>
            </a:pPr>
            <a:r>
              <a:rPr lang="en-US" dirty="0">
                <a:solidFill>
                  <a:schemeClr val="tx1"/>
                </a:solidFill>
              </a:rPr>
              <a:t>Process of metric creation and proof of completion.</a:t>
            </a:r>
          </a:p>
          <a:p>
            <a:endParaRPr lang="en-US" dirty="0"/>
          </a:p>
        </p:txBody>
      </p:sp>
      <p:sp>
        <p:nvSpPr>
          <p:cNvPr id="4" name="Rectangle 3">
            <a:extLst>
              <a:ext uri="{FF2B5EF4-FFF2-40B4-BE49-F238E27FC236}">
                <a16:creationId xmlns:a16="http://schemas.microsoft.com/office/drawing/2014/main" id="{DB3406EA-7A78-CBCD-765E-BB4F446DA15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9BB3CE-097C-F74F-5C0C-4787F7095BE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robot with headphones and notes&#10;&#10;Description automatically generated">
            <a:extLst>
              <a:ext uri="{FF2B5EF4-FFF2-40B4-BE49-F238E27FC236}">
                <a16:creationId xmlns:a16="http://schemas.microsoft.com/office/drawing/2014/main" id="{58E88D86-B524-F922-D956-2D162B54D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4029" y="2531211"/>
            <a:ext cx="2609850" cy="3985835"/>
          </a:xfrm>
          <a:prstGeom prst="rect">
            <a:avLst/>
          </a:prstGeom>
        </p:spPr>
      </p:pic>
    </p:spTree>
    <p:extLst>
      <p:ext uri="{BB962C8B-B14F-4D97-AF65-F5344CB8AC3E}">
        <p14:creationId xmlns:p14="http://schemas.microsoft.com/office/powerpoint/2010/main" val="416323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7" name="Diagram 6">
            <a:extLst>
              <a:ext uri="{FF2B5EF4-FFF2-40B4-BE49-F238E27FC236}">
                <a16:creationId xmlns:a16="http://schemas.microsoft.com/office/drawing/2014/main" id="{A0690034-0BA9-435D-38D1-4978A0DC0E4F}"/>
              </a:ext>
            </a:extLst>
          </p:cNvPr>
          <p:cNvGraphicFramePr/>
          <p:nvPr>
            <p:extLst>
              <p:ext uri="{D42A27DB-BD31-4B8C-83A1-F6EECF244321}">
                <p14:modId xmlns:p14="http://schemas.microsoft.com/office/powerpoint/2010/main" val="3085716134"/>
              </p:ext>
            </p:extLst>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6621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7" name="Diagram 6">
            <a:extLst>
              <a:ext uri="{FF2B5EF4-FFF2-40B4-BE49-F238E27FC236}">
                <a16:creationId xmlns:a16="http://schemas.microsoft.com/office/drawing/2014/main" id="{A0690034-0BA9-435D-38D1-4978A0DC0E4F}"/>
              </a:ext>
            </a:extLst>
          </p:cNvPr>
          <p:cNvGraphicFramePr/>
          <p:nvPr>
            <p:extLst>
              <p:ext uri="{D42A27DB-BD31-4B8C-83A1-F6EECF244321}">
                <p14:modId xmlns:p14="http://schemas.microsoft.com/office/powerpoint/2010/main" val="1187974513"/>
              </p:ext>
            </p:extLst>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22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C0C3D260-2B01-5A45-9582-49D587FFF7D5}"/>
              </a:ext>
            </a:extLst>
          </p:cNvPr>
          <p:cNvSpPr>
            <a:spLocks noGrp="1"/>
          </p:cNvSpPr>
          <p:nvPr>
            <p:ph idx="1"/>
          </p:nvPr>
        </p:nvSpPr>
        <p:spPr>
          <a:xfrm>
            <a:off x="198617" y="1798636"/>
            <a:ext cx="11684000" cy="1630364"/>
          </a:xfrm>
        </p:spPr>
        <p:txBody>
          <a:bodyPr/>
          <a:lstStyle/>
          <a:p>
            <a:pPr algn="ctr"/>
            <a:r>
              <a:rPr lang="en-US" dirty="0"/>
              <a:t>All the measurements focus on model performance or outputs where the measure consists of both algorithmic bias and data bias.</a:t>
            </a:r>
          </a:p>
          <a:p>
            <a:endParaRPr lang="en-US" dirty="0"/>
          </a:p>
        </p:txBody>
      </p:sp>
      <p:pic>
        <p:nvPicPr>
          <p:cNvPr id="6" name="Picture 5" descr="A cartoon of a robot holding a sign&#10;&#10;Description automatically generated">
            <a:extLst>
              <a:ext uri="{FF2B5EF4-FFF2-40B4-BE49-F238E27FC236}">
                <a16:creationId xmlns:a16="http://schemas.microsoft.com/office/drawing/2014/main" id="{1E48D3EB-2B85-0CC5-F076-5B789B927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0" y="3353739"/>
            <a:ext cx="3276600" cy="3276600"/>
          </a:xfrm>
          <a:prstGeom prst="rect">
            <a:avLst/>
          </a:prstGeom>
        </p:spPr>
      </p:pic>
    </p:spTree>
    <p:extLst>
      <p:ext uri="{BB962C8B-B14F-4D97-AF65-F5344CB8AC3E}">
        <p14:creationId xmlns:p14="http://schemas.microsoft.com/office/powerpoint/2010/main" val="179211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5ABA0-85C7-2518-4A06-7BFBE49EA6EF}"/>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995CBC3-6D51-06A5-5DD0-5F2989FFC0F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8" name="Diagram 7">
            <a:extLst>
              <a:ext uri="{FF2B5EF4-FFF2-40B4-BE49-F238E27FC236}">
                <a16:creationId xmlns:a16="http://schemas.microsoft.com/office/drawing/2014/main" id="{CE2591BE-2162-EE76-2DD1-9683CE51D275}"/>
              </a:ext>
            </a:extLst>
          </p:cNvPr>
          <p:cNvGraphicFramePr/>
          <p:nvPr>
            <p:extLst>
              <p:ext uri="{D42A27DB-BD31-4B8C-83A1-F6EECF244321}">
                <p14:modId xmlns:p14="http://schemas.microsoft.com/office/powerpoint/2010/main" val="3597839229"/>
              </p:ext>
            </p:extLst>
          </p:nvPr>
        </p:nvGraphicFramePr>
        <p:xfrm>
          <a:off x="630417" y="1066800"/>
          <a:ext cx="10799583" cy="517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CD79C7E6-D7DF-47C3-27DE-3994E77A97B6}"/>
              </a:ext>
            </a:extLst>
          </p:cNvPr>
          <p:cNvSpPr txBox="1"/>
          <p:nvPr/>
        </p:nvSpPr>
        <p:spPr>
          <a:xfrm>
            <a:off x="3810000" y="196334"/>
            <a:ext cx="6097554" cy="769441"/>
          </a:xfrm>
          <a:prstGeom prst="rect">
            <a:avLst/>
          </a:prstGeom>
          <a:noFill/>
        </p:spPr>
        <p:txBody>
          <a:bodyPr wrap="square">
            <a:spAutoFit/>
          </a:bodyPr>
          <a:lstStyle/>
          <a:p>
            <a:r>
              <a:rPr lang="en-US" sz="4400" u="sng" dirty="0"/>
              <a:t>Building The Metrics.</a:t>
            </a:r>
            <a:endParaRPr lang="en-US" sz="4400" dirty="0"/>
          </a:p>
        </p:txBody>
      </p:sp>
    </p:spTree>
    <p:extLst>
      <p:ext uri="{BB962C8B-B14F-4D97-AF65-F5344CB8AC3E}">
        <p14:creationId xmlns:p14="http://schemas.microsoft.com/office/powerpoint/2010/main" val="234464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FD26-3B96-6A2E-C922-8686E999AA4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C218F3E-8D14-1BA8-F05B-21E5A0BBB642}"/>
              </a:ext>
            </a:extLst>
          </p:cNvPr>
          <p:cNvSpPr/>
          <p:nvPr/>
        </p:nvSpPr>
        <p:spPr>
          <a:xfrm>
            <a:off x="3334633" y="76200"/>
            <a:ext cx="5522733" cy="769441"/>
          </a:xfrm>
          <a:prstGeom prst="rect">
            <a:avLst/>
          </a:prstGeom>
        </p:spPr>
        <p:txBody>
          <a:bodyPr wrap="square">
            <a:spAutoFit/>
          </a:bodyPr>
          <a:lstStyle/>
          <a:p>
            <a:r>
              <a:rPr lang="en-US" sz="4400" u="sng" dirty="0"/>
              <a:t>Building The Metrics.</a:t>
            </a:r>
            <a:endParaRPr lang="en-US" sz="4400" dirty="0"/>
          </a:p>
        </p:txBody>
      </p:sp>
      <p:sp>
        <p:nvSpPr>
          <p:cNvPr id="52" name="Rectangle 51">
            <a:extLst>
              <a:ext uri="{FF2B5EF4-FFF2-40B4-BE49-F238E27FC236}">
                <a16:creationId xmlns:a16="http://schemas.microsoft.com/office/drawing/2014/main" id="{81DC3795-C04B-AEDB-B59E-71CD3F3C36A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5" name="Diagram 4">
            <a:extLst>
              <a:ext uri="{FF2B5EF4-FFF2-40B4-BE49-F238E27FC236}">
                <a16:creationId xmlns:a16="http://schemas.microsoft.com/office/drawing/2014/main" id="{1EC989C0-249A-B1E5-91D9-8875B1161887}"/>
              </a:ext>
            </a:extLst>
          </p:cNvPr>
          <p:cNvGraphicFramePr/>
          <p:nvPr>
            <p:extLst>
              <p:ext uri="{D42A27DB-BD31-4B8C-83A1-F6EECF244321}">
                <p14:modId xmlns:p14="http://schemas.microsoft.com/office/powerpoint/2010/main" val="3885366988"/>
              </p:ext>
            </p:extLst>
          </p:nvPr>
        </p:nvGraphicFramePr>
        <p:xfrm>
          <a:off x="533400" y="845641"/>
          <a:ext cx="10591800" cy="402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84A589E1-CC0F-9776-2C64-7D0AEF9529EC}"/>
              </a:ext>
            </a:extLst>
          </p:cNvPr>
          <p:cNvGraphicFramePr/>
          <p:nvPr>
            <p:extLst>
              <p:ext uri="{D42A27DB-BD31-4B8C-83A1-F6EECF244321}">
                <p14:modId xmlns:p14="http://schemas.microsoft.com/office/powerpoint/2010/main" val="4264479000"/>
              </p:ext>
            </p:extLst>
          </p:nvPr>
        </p:nvGraphicFramePr>
        <p:xfrm>
          <a:off x="381000" y="4495800"/>
          <a:ext cx="11277600" cy="1752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40068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screenshot of a computer&#10;&#10;Description automatically generated">
            <a:extLst>
              <a:ext uri="{FF2B5EF4-FFF2-40B4-BE49-F238E27FC236}">
                <a16:creationId xmlns:a16="http://schemas.microsoft.com/office/drawing/2014/main" id="{04556288-E946-352B-5CAB-97EEA86A7EEA}"/>
              </a:ext>
            </a:extLst>
          </p:cNvPr>
          <p:cNvPicPr>
            <a:picLocks noChangeAspect="1"/>
          </p:cNvPicPr>
          <p:nvPr/>
        </p:nvPicPr>
        <p:blipFill>
          <a:blip r:embed="rId2">
            <a:extLst>
              <a:ext uri="{28A0092B-C50C-407E-A947-70E740481C1C}">
                <a14:useLocalDpi xmlns:a14="http://schemas.microsoft.com/office/drawing/2010/main" val="0"/>
              </a:ext>
            </a:extLst>
          </a:blip>
          <a:srcRect r="52500"/>
          <a:stretch/>
        </p:blipFill>
        <p:spPr>
          <a:xfrm>
            <a:off x="73379" y="1769577"/>
            <a:ext cx="5287770" cy="454778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58A11AD3-308D-06E6-2FAC-CC8E407760EC}"/>
              </a:ext>
            </a:extLst>
          </p:cNvPr>
          <p:cNvPicPr>
            <a:picLocks noChangeAspect="1"/>
          </p:cNvPicPr>
          <p:nvPr/>
        </p:nvPicPr>
        <p:blipFill>
          <a:blip r:embed="rId3">
            <a:extLst>
              <a:ext uri="{28A0092B-C50C-407E-A947-70E740481C1C}">
                <a14:useLocalDpi xmlns:a14="http://schemas.microsoft.com/office/drawing/2010/main" val="0"/>
              </a:ext>
            </a:extLst>
          </a:blip>
          <a:srcRect r="44019"/>
          <a:stretch/>
        </p:blipFill>
        <p:spPr>
          <a:xfrm>
            <a:off x="5562600" y="1751392"/>
            <a:ext cx="6523364" cy="4547304"/>
          </a:xfrm>
          <a:prstGeom prst="rect">
            <a:avLst/>
          </a:prstGeom>
        </p:spPr>
      </p:pic>
      <p:sp>
        <p:nvSpPr>
          <p:cNvPr id="7" name="TextBox 6">
            <a:extLst>
              <a:ext uri="{FF2B5EF4-FFF2-40B4-BE49-F238E27FC236}">
                <a16:creationId xmlns:a16="http://schemas.microsoft.com/office/drawing/2014/main" id="{F492B166-DB0F-0EB2-4FDE-E6783509C20C}"/>
              </a:ext>
            </a:extLst>
          </p:cNvPr>
          <p:cNvSpPr txBox="1"/>
          <p:nvPr/>
        </p:nvSpPr>
        <p:spPr>
          <a:xfrm>
            <a:off x="1535030" y="1249610"/>
            <a:ext cx="1447800" cy="369332"/>
          </a:xfrm>
          <a:prstGeom prst="rect">
            <a:avLst/>
          </a:prstGeom>
          <a:noFill/>
        </p:spPr>
        <p:txBody>
          <a:bodyPr wrap="square" rtlCol="0">
            <a:spAutoFit/>
          </a:bodyPr>
          <a:lstStyle/>
          <a:p>
            <a:r>
              <a:rPr lang="en-US" dirty="0"/>
              <a:t>Loading data</a:t>
            </a:r>
          </a:p>
        </p:txBody>
      </p:sp>
      <p:sp>
        <p:nvSpPr>
          <p:cNvPr id="8" name="TextBox 7">
            <a:extLst>
              <a:ext uri="{FF2B5EF4-FFF2-40B4-BE49-F238E27FC236}">
                <a16:creationId xmlns:a16="http://schemas.microsoft.com/office/drawing/2014/main" id="{0C7553EB-2492-0A8C-DB11-E1097FE37A5A}"/>
              </a:ext>
            </a:extLst>
          </p:cNvPr>
          <p:cNvSpPr txBox="1"/>
          <p:nvPr/>
        </p:nvSpPr>
        <p:spPr>
          <a:xfrm>
            <a:off x="7749218" y="1043339"/>
            <a:ext cx="2362200" cy="646331"/>
          </a:xfrm>
          <a:prstGeom prst="rect">
            <a:avLst/>
          </a:prstGeom>
          <a:noFill/>
        </p:spPr>
        <p:txBody>
          <a:bodyPr wrap="square" rtlCol="0">
            <a:spAutoFit/>
          </a:bodyPr>
          <a:lstStyle/>
          <a:p>
            <a:r>
              <a:rPr lang="en-US" dirty="0"/>
              <a:t>Converting the </a:t>
            </a:r>
            <a:r>
              <a:rPr lang="en-US" dirty="0" err="1"/>
              <a:t>flac</a:t>
            </a:r>
            <a:r>
              <a:rPr lang="en-US" dirty="0"/>
              <a:t> files to waveform</a:t>
            </a:r>
          </a:p>
        </p:txBody>
      </p:sp>
    </p:spTree>
    <p:extLst>
      <p:ext uri="{BB962C8B-B14F-4D97-AF65-F5344CB8AC3E}">
        <p14:creationId xmlns:p14="http://schemas.microsoft.com/office/powerpoint/2010/main" val="2029254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b="1" dirty="0"/>
              <a:t>Team</a:t>
            </a:r>
          </a:p>
        </p:txBody>
      </p:sp>
      <p:pic>
        <p:nvPicPr>
          <p:cNvPr id="5" name="Picture 4" descr="A group of robots with black background&#10;&#10;Description automatically generated">
            <a:extLst>
              <a:ext uri="{FF2B5EF4-FFF2-40B4-BE49-F238E27FC236}">
                <a16:creationId xmlns:a16="http://schemas.microsoft.com/office/drawing/2014/main" id="{724AC90E-1FA4-52D2-4EE1-2CC4A49ED8DC}"/>
              </a:ext>
            </a:extLst>
          </p:cNvPr>
          <p:cNvPicPr>
            <a:picLocks noChangeAspect="1"/>
          </p:cNvPicPr>
          <p:nvPr/>
        </p:nvPicPr>
        <p:blipFill rotWithShape="1">
          <a:blip r:embed="rId2">
            <a:extLst>
              <a:ext uri="{28A0092B-C50C-407E-A947-70E740481C1C}">
                <a14:useLocalDpi xmlns:a14="http://schemas.microsoft.com/office/drawing/2010/main" val="0"/>
              </a:ext>
            </a:extLst>
          </a:blip>
          <a:srcRect r="29507" b="1"/>
          <a:stretch/>
        </p:blipFill>
        <p:spPr>
          <a:xfrm>
            <a:off x="609600" y="1600201"/>
            <a:ext cx="5384800" cy="4525963"/>
          </a:xfrm>
          <a:prstGeom prst="rect">
            <a:avLst/>
          </a:prstGeom>
          <a:noFill/>
        </p:spPr>
      </p:pic>
      <p:sp>
        <p:nvSpPr>
          <p:cNvPr id="3" name="Subtitle 2">
            <a:extLst>
              <a:ext uri="{FF2B5EF4-FFF2-40B4-BE49-F238E27FC236}">
                <a16:creationId xmlns:a16="http://schemas.microsoft.com/office/drawing/2014/main" id="{7EBE3555-8168-4DEE-B3B9-3186A75E168A}"/>
              </a:ext>
            </a:extLst>
          </p:cNvPr>
          <p:cNvSpPr>
            <a:spLocks noGrp="1"/>
          </p:cNvSpPr>
          <p:nvPr>
            <p:ph sz="half" idx="2"/>
          </p:nvPr>
        </p:nvSpPr>
        <p:spPr>
          <a:xfrm>
            <a:off x="6197600" y="1600201"/>
            <a:ext cx="5384800" cy="4525963"/>
          </a:xfrm>
        </p:spPr>
        <p:txBody>
          <a:bodyPr>
            <a:normAutofit/>
          </a:bodyPr>
          <a:lstStyle/>
          <a:p>
            <a:pPr marL="457200" indent="-457200">
              <a:buFont typeface="Wingdings" panose="05000000000000000000" pitchFamily="2" charset="2"/>
              <a:buChar char="§"/>
            </a:pPr>
            <a:r>
              <a:rPr lang="en-US" dirty="0"/>
              <a:t>K.M.S.P. Jayawardena.</a:t>
            </a:r>
          </a:p>
          <a:p>
            <a:pPr marL="457200" indent="-457200">
              <a:buFont typeface="Wingdings" panose="05000000000000000000" pitchFamily="2" charset="2"/>
              <a:buChar char="§"/>
            </a:pPr>
            <a:r>
              <a:rPr lang="en-US" dirty="0"/>
              <a:t>H.M.I.K </a:t>
            </a:r>
            <a:r>
              <a:rPr lang="en-US" dirty="0" err="1"/>
              <a:t>Dhanawardena</a:t>
            </a:r>
            <a:r>
              <a:rPr lang="en-US" dirty="0"/>
              <a:t>.</a:t>
            </a:r>
          </a:p>
          <a:p>
            <a:pPr marL="457200" indent="-457200">
              <a:buFont typeface="Wingdings" panose="05000000000000000000" pitchFamily="2" charset="2"/>
              <a:buChar char="§"/>
            </a:pPr>
            <a:r>
              <a:rPr lang="en-US" dirty="0"/>
              <a:t>E.M.A.M Ekanayake .</a:t>
            </a:r>
          </a:p>
          <a:p>
            <a:pPr marL="457200" indent="-457200">
              <a:buFont typeface="Wingdings" panose="05000000000000000000" pitchFamily="2" charset="2"/>
              <a:buChar char="§"/>
            </a:pPr>
            <a:r>
              <a:rPr lang="en-US" dirty="0"/>
              <a:t>T. N. </a:t>
            </a:r>
            <a:r>
              <a:rPr lang="en-US" dirty="0" err="1"/>
              <a:t>Mudalige</a:t>
            </a:r>
            <a:r>
              <a:rPr lang="en-US" dirty="0"/>
              <a:t>.</a:t>
            </a:r>
          </a:p>
        </p:txBody>
      </p:sp>
    </p:spTree>
    <p:extLst>
      <p:ext uri="{BB962C8B-B14F-4D97-AF65-F5344CB8AC3E}">
        <p14:creationId xmlns:p14="http://schemas.microsoft.com/office/powerpoint/2010/main" val="415095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1AA81-F8D0-1DCE-A655-9B796EBB9BF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60D87AD-D64A-D627-2241-6E716EBB7456}"/>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A52A272F-6F0B-39D7-6739-7E38BE8754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14" name="Picture 13" descr="A black screen with green text&#10;&#10;Description automatically generated">
            <a:extLst>
              <a:ext uri="{FF2B5EF4-FFF2-40B4-BE49-F238E27FC236}">
                <a16:creationId xmlns:a16="http://schemas.microsoft.com/office/drawing/2014/main" id="{CF6D1A20-AA9E-53A8-B9BC-9FC48D94E38A}"/>
              </a:ext>
            </a:extLst>
          </p:cNvPr>
          <p:cNvPicPr>
            <a:picLocks noChangeAspect="1"/>
          </p:cNvPicPr>
          <p:nvPr/>
        </p:nvPicPr>
        <p:blipFill>
          <a:blip r:embed="rId2">
            <a:extLst>
              <a:ext uri="{28A0092B-C50C-407E-A947-70E740481C1C}">
                <a14:useLocalDpi xmlns:a14="http://schemas.microsoft.com/office/drawing/2010/main" val="0"/>
              </a:ext>
            </a:extLst>
          </a:blip>
          <a:srcRect r="40625"/>
          <a:stretch/>
        </p:blipFill>
        <p:spPr>
          <a:xfrm>
            <a:off x="5972215" y="928182"/>
            <a:ext cx="5862736" cy="3118416"/>
          </a:xfrm>
          <a:prstGeom prst="rect">
            <a:avLst/>
          </a:prstGeom>
        </p:spPr>
      </p:pic>
      <p:pic>
        <p:nvPicPr>
          <p:cNvPr id="16" name="Picture 15" descr="A screen shot of a computer&#10;&#10;Description automatically generated">
            <a:extLst>
              <a:ext uri="{FF2B5EF4-FFF2-40B4-BE49-F238E27FC236}">
                <a16:creationId xmlns:a16="http://schemas.microsoft.com/office/drawing/2014/main" id="{C46E03B0-82B0-3A29-926C-56F0310FE614}"/>
              </a:ext>
            </a:extLst>
          </p:cNvPr>
          <p:cNvPicPr>
            <a:picLocks noChangeAspect="1"/>
          </p:cNvPicPr>
          <p:nvPr/>
        </p:nvPicPr>
        <p:blipFill>
          <a:blip r:embed="rId3">
            <a:extLst>
              <a:ext uri="{28A0092B-C50C-407E-A947-70E740481C1C}">
                <a14:useLocalDpi xmlns:a14="http://schemas.microsoft.com/office/drawing/2010/main" val="0"/>
              </a:ext>
            </a:extLst>
          </a:blip>
          <a:srcRect l="3037" r="47501"/>
          <a:stretch/>
        </p:blipFill>
        <p:spPr>
          <a:xfrm>
            <a:off x="228600" y="1817345"/>
            <a:ext cx="5624784" cy="4550018"/>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28BEC255-F70A-AB1B-7AA2-943EC3A0B2AE}"/>
              </a:ext>
            </a:extLst>
          </p:cNvPr>
          <p:cNvPicPr>
            <a:picLocks noChangeAspect="1"/>
          </p:cNvPicPr>
          <p:nvPr/>
        </p:nvPicPr>
        <p:blipFill>
          <a:blip r:embed="rId4">
            <a:extLst>
              <a:ext uri="{28A0092B-C50C-407E-A947-70E740481C1C}">
                <a14:useLocalDpi xmlns:a14="http://schemas.microsoft.com/office/drawing/2010/main" val="0"/>
              </a:ext>
            </a:extLst>
          </a:blip>
          <a:srcRect r="29375"/>
          <a:stretch/>
        </p:blipFill>
        <p:spPr>
          <a:xfrm>
            <a:off x="5972215" y="4193333"/>
            <a:ext cx="5867400" cy="2140366"/>
          </a:xfrm>
          <a:prstGeom prst="rect">
            <a:avLst/>
          </a:prstGeom>
        </p:spPr>
      </p:pic>
      <p:sp>
        <p:nvSpPr>
          <p:cNvPr id="18" name="TextBox 17">
            <a:extLst>
              <a:ext uri="{FF2B5EF4-FFF2-40B4-BE49-F238E27FC236}">
                <a16:creationId xmlns:a16="http://schemas.microsoft.com/office/drawing/2014/main" id="{14251EF7-0D53-797F-DE8F-9073E3EB7075}"/>
              </a:ext>
            </a:extLst>
          </p:cNvPr>
          <p:cNvSpPr txBox="1"/>
          <p:nvPr/>
        </p:nvSpPr>
        <p:spPr>
          <a:xfrm>
            <a:off x="685800" y="1155244"/>
            <a:ext cx="3429000" cy="369332"/>
          </a:xfrm>
          <a:prstGeom prst="rect">
            <a:avLst/>
          </a:prstGeom>
          <a:noFill/>
        </p:spPr>
        <p:txBody>
          <a:bodyPr wrap="square" rtlCol="0">
            <a:spAutoFit/>
          </a:bodyPr>
          <a:lstStyle/>
          <a:p>
            <a:r>
              <a:rPr lang="en-US" dirty="0"/>
              <a:t>Gender mapping with the audio</a:t>
            </a:r>
          </a:p>
        </p:txBody>
      </p:sp>
    </p:spTree>
    <p:extLst>
      <p:ext uri="{BB962C8B-B14F-4D97-AF65-F5344CB8AC3E}">
        <p14:creationId xmlns:p14="http://schemas.microsoft.com/office/powerpoint/2010/main" val="177528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6167B-DCA0-1438-F24B-06148D7892A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72BA2EB-8765-21A5-1F4C-0DAF69301621}"/>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41D22AB3-B1F2-95DF-277E-462810071F7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5" name="Picture 4" descr="A blue and pink bar graph&#10;&#10;Description automatically generated">
            <a:extLst>
              <a:ext uri="{FF2B5EF4-FFF2-40B4-BE49-F238E27FC236}">
                <a16:creationId xmlns:a16="http://schemas.microsoft.com/office/drawing/2014/main" id="{2F0EBDA0-A924-602F-5A45-65BFEA8C2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21" y="1076001"/>
            <a:ext cx="2974919" cy="2248485"/>
          </a:xfrm>
          <a:prstGeom prst="rect">
            <a:avLst/>
          </a:prstGeom>
        </p:spPr>
      </p:pic>
      <p:pic>
        <p:nvPicPr>
          <p:cNvPr id="3" name="Picture 2" descr="A graph of a person and person&#10;&#10;Description automatically generated">
            <a:extLst>
              <a:ext uri="{FF2B5EF4-FFF2-40B4-BE49-F238E27FC236}">
                <a16:creationId xmlns:a16="http://schemas.microsoft.com/office/drawing/2014/main" id="{0A127B8B-1B7F-4D77-A179-8E94DF171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058" y="1076001"/>
            <a:ext cx="3688097" cy="2244080"/>
          </a:xfrm>
          <a:prstGeom prst="rect">
            <a:avLst/>
          </a:prstGeom>
        </p:spPr>
      </p:pic>
      <p:pic>
        <p:nvPicPr>
          <p:cNvPr id="11" name="Picture 10" descr="A blue sound wave graph&#10;&#10;Description automatically generated">
            <a:extLst>
              <a:ext uri="{FF2B5EF4-FFF2-40B4-BE49-F238E27FC236}">
                <a16:creationId xmlns:a16="http://schemas.microsoft.com/office/drawing/2014/main" id="{6405AB9A-FF63-F5D4-E42F-5034718EB4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429000"/>
            <a:ext cx="3411367" cy="1324770"/>
          </a:xfrm>
          <a:prstGeom prst="rect">
            <a:avLst/>
          </a:prstGeom>
        </p:spPr>
      </p:pic>
      <p:pic>
        <p:nvPicPr>
          <p:cNvPr id="14" name="Picture 13" descr="A blue sound wave graph&#10;&#10;Description automatically generated">
            <a:extLst>
              <a:ext uri="{FF2B5EF4-FFF2-40B4-BE49-F238E27FC236}">
                <a16:creationId xmlns:a16="http://schemas.microsoft.com/office/drawing/2014/main" id="{FC4369D1-F7E3-8203-7971-D0042EA344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1058" y="3521422"/>
            <a:ext cx="3173375" cy="1232348"/>
          </a:xfrm>
          <a:prstGeom prst="rect">
            <a:avLst/>
          </a:prstGeom>
        </p:spPr>
      </p:pic>
      <p:pic>
        <p:nvPicPr>
          <p:cNvPr id="16" name="Picture 15" descr="A graph of a number of people&#10;&#10;Description automatically generated">
            <a:extLst>
              <a:ext uri="{FF2B5EF4-FFF2-40B4-BE49-F238E27FC236}">
                <a16:creationId xmlns:a16="http://schemas.microsoft.com/office/drawing/2014/main" id="{2608CA7A-E9D0-50F0-D9D4-95FDC699A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1030262"/>
            <a:ext cx="3738379" cy="2289819"/>
          </a:xfrm>
          <a:prstGeom prst="rect">
            <a:avLst/>
          </a:prstGeom>
        </p:spPr>
      </p:pic>
      <p:pic>
        <p:nvPicPr>
          <p:cNvPr id="17" name="Picture 16" descr="A blue sound wave graph&#10;&#10;Description automatically generated">
            <a:extLst>
              <a:ext uri="{FF2B5EF4-FFF2-40B4-BE49-F238E27FC236}">
                <a16:creationId xmlns:a16="http://schemas.microsoft.com/office/drawing/2014/main" id="{E05E6667-C76E-31C7-FE84-1BA2A76D97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5200" y="3521422"/>
            <a:ext cx="2999236" cy="1164723"/>
          </a:xfrm>
          <a:prstGeom prst="rect">
            <a:avLst/>
          </a:prstGeom>
        </p:spPr>
      </p:pic>
      <p:pic>
        <p:nvPicPr>
          <p:cNvPr id="19" name="Picture 18" descr="A blue sound wave graph&#10;&#10;Description automatically generated">
            <a:extLst>
              <a:ext uri="{FF2B5EF4-FFF2-40B4-BE49-F238E27FC236}">
                <a16:creationId xmlns:a16="http://schemas.microsoft.com/office/drawing/2014/main" id="{1AF5F59D-D465-8066-9677-709C5E2FF5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39967" y="4756880"/>
            <a:ext cx="3652565" cy="1418437"/>
          </a:xfrm>
          <a:prstGeom prst="rect">
            <a:avLst/>
          </a:prstGeom>
        </p:spPr>
      </p:pic>
    </p:spTree>
    <p:extLst>
      <p:ext uri="{BB962C8B-B14F-4D97-AF65-F5344CB8AC3E}">
        <p14:creationId xmlns:p14="http://schemas.microsoft.com/office/powerpoint/2010/main" val="1573748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92BB-5F30-6DC5-1BAB-BCDDAFF784B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FBC2D65-93DB-6119-8D94-B04AE8EACFC1}"/>
              </a:ext>
            </a:extLst>
          </p:cNvPr>
          <p:cNvSpPr/>
          <p:nvPr/>
        </p:nvSpPr>
        <p:spPr>
          <a:xfrm>
            <a:off x="609600" y="227634"/>
            <a:ext cx="10515600" cy="1077218"/>
          </a:xfrm>
          <a:prstGeom prst="rect">
            <a:avLst/>
          </a:prstGeom>
        </p:spPr>
        <p:txBody>
          <a:bodyPr wrap="square">
            <a:spAutoFit/>
          </a:bodyPr>
          <a:lstStyle/>
          <a:p>
            <a:r>
              <a:rPr lang="en-US" sz="3200" u="sng" dirty="0"/>
              <a:t>Proof of completion: Analyzing the Features used for the metric Creation.</a:t>
            </a:r>
          </a:p>
        </p:txBody>
      </p:sp>
      <p:sp>
        <p:nvSpPr>
          <p:cNvPr id="52" name="Rectangle 51">
            <a:extLst>
              <a:ext uri="{FF2B5EF4-FFF2-40B4-BE49-F238E27FC236}">
                <a16:creationId xmlns:a16="http://schemas.microsoft.com/office/drawing/2014/main" id="{998E3547-411E-3BAE-F010-5F9EA2B04C5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screen shot of a computer&#10;&#10;Description automatically generated">
            <a:extLst>
              <a:ext uri="{FF2B5EF4-FFF2-40B4-BE49-F238E27FC236}">
                <a16:creationId xmlns:a16="http://schemas.microsoft.com/office/drawing/2014/main" id="{80E7730D-67EC-823E-E279-365E4190548F}"/>
              </a:ext>
            </a:extLst>
          </p:cNvPr>
          <p:cNvPicPr>
            <a:picLocks noChangeAspect="1"/>
          </p:cNvPicPr>
          <p:nvPr/>
        </p:nvPicPr>
        <p:blipFill>
          <a:blip r:embed="rId2">
            <a:extLst>
              <a:ext uri="{28A0092B-C50C-407E-A947-70E740481C1C}">
                <a14:useLocalDpi xmlns:a14="http://schemas.microsoft.com/office/drawing/2010/main" val="0"/>
              </a:ext>
            </a:extLst>
          </a:blip>
          <a:srcRect r="43109"/>
          <a:stretch/>
        </p:blipFill>
        <p:spPr>
          <a:xfrm>
            <a:off x="222379" y="1636454"/>
            <a:ext cx="3428631" cy="3585091"/>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10BD9B3F-9859-4CF3-9577-9547F30D800A}"/>
              </a:ext>
            </a:extLst>
          </p:cNvPr>
          <p:cNvPicPr>
            <a:picLocks noChangeAspect="1"/>
          </p:cNvPicPr>
          <p:nvPr/>
        </p:nvPicPr>
        <p:blipFill>
          <a:blip r:embed="rId3">
            <a:extLst>
              <a:ext uri="{28A0092B-C50C-407E-A947-70E740481C1C}">
                <a14:useLocalDpi xmlns:a14="http://schemas.microsoft.com/office/drawing/2010/main" val="0"/>
              </a:ext>
            </a:extLst>
          </a:blip>
          <a:srcRect r="50000"/>
          <a:stretch/>
        </p:blipFill>
        <p:spPr>
          <a:xfrm>
            <a:off x="3784989" y="1612275"/>
            <a:ext cx="3428631" cy="3669323"/>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FE36F890-84C4-BF5F-345B-2F9533474299}"/>
              </a:ext>
            </a:extLst>
          </p:cNvPr>
          <p:cNvPicPr>
            <a:picLocks noChangeAspect="1"/>
          </p:cNvPicPr>
          <p:nvPr/>
        </p:nvPicPr>
        <p:blipFill>
          <a:blip r:embed="rId4">
            <a:extLst>
              <a:ext uri="{28A0092B-C50C-407E-A947-70E740481C1C}">
                <a14:useLocalDpi xmlns:a14="http://schemas.microsoft.com/office/drawing/2010/main" val="0"/>
              </a:ext>
            </a:extLst>
          </a:blip>
          <a:srcRect l="3892" r="24537"/>
          <a:stretch/>
        </p:blipFill>
        <p:spPr>
          <a:xfrm>
            <a:off x="7353819" y="1636093"/>
            <a:ext cx="4699037" cy="3669323"/>
          </a:xfrm>
          <a:prstGeom prst="rect">
            <a:avLst/>
          </a:prstGeom>
        </p:spPr>
      </p:pic>
      <p:sp>
        <p:nvSpPr>
          <p:cNvPr id="8" name="TextBox 7">
            <a:extLst>
              <a:ext uri="{FF2B5EF4-FFF2-40B4-BE49-F238E27FC236}">
                <a16:creationId xmlns:a16="http://schemas.microsoft.com/office/drawing/2014/main" id="{193BEC27-749F-1103-2A8E-EDD35A4838A5}"/>
              </a:ext>
            </a:extLst>
          </p:cNvPr>
          <p:cNvSpPr txBox="1"/>
          <p:nvPr/>
        </p:nvSpPr>
        <p:spPr>
          <a:xfrm>
            <a:off x="3048000" y="1214145"/>
            <a:ext cx="5257800" cy="369332"/>
          </a:xfrm>
          <a:prstGeom prst="rect">
            <a:avLst/>
          </a:prstGeom>
          <a:noFill/>
        </p:spPr>
        <p:txBody>
          <a:bodyPr wrap="square" rtlCol="0">
            <a:spAutoFit/>
          </a:bodyPr>
          <a:lstStyle/>
          <a:p>
            <a:r>
              <a:rPr lang="en-US" dirty="0"/>
              <a:t>Code and outputs  for voice activity detection</a:t>
            </a:r>
          </a:p>
        </p:txBody>
      </p:sp>
      <p:pic>
        <p:nvPicPr>
          <p:cNvPr id="10" name="Picture 9" descr="A screenshot of a computer&#10;&#10;Description automatically generated">
            <a:extLst>
              <a:ext uri="{FF2B5EF4-FFF2-40B4-BE49-F238E27FC236}">
                <a16:creationId xmlns:a16="http://schemas.microsoft.com/office/drawing/2014/main" id="{D560DA69-71BC-6174-25AD-98C2B94536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0589" y="5344258"/>
            <a:ext cx="3985605" cy="1120237"/>
          </a:xfrm>
          <a:prstGeom prst="rect">
            <a:avLst/>
          </a:prstGeom>
        </p:spPr>
      </p:pic>
      <p:pic>
        <p:nvPicPr>
          <p:cNvPr id="12" name="Picture 11" descr="A grey background with white text&#10;&#10;Description automatically generated">
            <a:extLst>
              <a:ext uri="{FF2B5EF4-FFF2-40B4-BE49-F238E27FC236}">
                <a16:creationId xmlns:a16="http://schemas.microsoft.com/office/drawing/2014/main" id="{724DD9B8-156D-046B-E2A7-C4605F4707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5176" y="5551094"/>
            <a:ext cx="3932261" cy="495343"/>
          </a:xfrm>
          <a:prstGeom prst="rect">
            <a:avLst/>
          </a:prstGeom>
        </p:spPr>
      </p:pic>
    </p:spTree>
    <p:extLst>
      <p:ext uri="{BB962C8B-B14F-4D97-AF65-F5344CB8AC3E}">
        <p14:creationId xmlns:p14="http://schemas.microsoft.com/office/powerpoint/2010/main" val="2761263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3C8E-B7C8-9622-8918-10DBDD02FD4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4C9CF26-5119-9F4B-E6BA-9CA729BBCB23}"/>
              </a:ext>
            </a:extLst>
          </p:cNvPr>
          <p:cNvSpPr/>
          <p:nvPr/>
        </p:nvSpPr>
        <p:spPr>
          <a:xfrm>
            <a:off x="609600" y="227634"/>
            <a:ext cx="10515600" cy="1077218"/>
          </a:xfrm>
          <a:prstGeom prst="rect">
            <a:avLst/>
          </a:prstGeom>
        </p:spPr>
        <p:txBody>
          <a:bodyPr wrap="square">
            <a:spAutoFit/>
          </a:bodyPr>
          <a:lstStyle/>
          <a:p>
            <a:r>
              <a:rPr lang="en-US" sz="3200" u="sng" dirty="0"/>
              <a:t>Proof of completion: Analyzing the Features used for the metric Creation.</a:t>
            </a:r>
          </a:p>
        </p:txBody>
      </p:sp>
      <p:sp>
        <p:nvSpPr>
          <p:cNvPr id="52" name="Rectangle 51">
            <a:extLst>
              <a:ext uri="{FF2B5EF4-FFF2-40B4-BE49-F238E27FC236}">
                <a16:creationId xmlns:a16="http://schemas.microsoft.com/office/drawing/2014/main" id="{E1755B21-96B5-5B1C-6556-6954FE2F3FA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8" name="TextBox 7">
            <a:extLst>
              <a:ext uri="{FF2B5EF4-FFF2-40B4-BE49-F238E27FC236}">
                <a16:creationId xmlns:a16="http://schemas.microsoft.com/office/drawing/2014/main" id="{82ED6A89-9C87-89CB-3C0C-41A3939FA805}"/>
              </a:ext>
            </a:extLst>
          </p:cNvPr>
          <p:cNvSpPr txBox="1"/>
          <p:nvPr/>
        </p:nvSpPr>
        <p:spPr>
          <a:xfrm>
            <a:off x="3505200" y="1371600"/>
            <a:ext cx="5363363" cy="369332"/>
          </a:xfrm>
          <a:prstGeom prst="rect">
            <a:avLst/>
          </a:prstGeom>
          <a:noFill/>
        </p:spPr>
        <p:txBody>
          <a:bodyPr wrap="square" rtlCol="0">
            <a:spAutoFit/>
          </a:bodyPr>
          <a:lstStyle/>
          <a:p>
            <a:r>
              <a:rPr lang="en-US" dirty="0"/>
              <a:t>Graphical representations of  voice activity detection</a:t>
            </a:r>
          </a:p>
        </p:txBody>
      </p:sp>
      <p:pic>
        <p:nvPicPr>
          <p:cNvPr id="4" name="Picture 3" descr="A graph of different colors&#10;&#10;Description automatically generated with medium confidence">
            <a:extLst>
              <a:ext uri="{FF2B5EF4-FFF2-40B4-BE49-F238E27FC236}">
                <a16:creationId xmlns:a16="http://schemas.microsoft.com/office/drawing/2014/main" id="{DC237EB9-1E29-1382-EA9D-18D25D16C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05" y="2035628"/>
            <a:ext cx="5363363" cy="3296689"/>
          </a:xfrm>
          <a:prstGeom prst="rect">
            <a:avLst/>
          </a:prstGeom>
        </p:spPr>
      </p:pic>
      <p:pic>
        <p:nvPicPr>
          <p:cNvPr id="14" name="Picture 13" descr="A graph of different colored rectangles&#10;&#10;Description automatically generated">
            <a:extLst>
              <a:ext uri="{FF2B5EF4-FFF2-40B4-BE49-F238E27FC236}">
                <a16:creationId xmlns:a16="http://schemas.microsoft.com/office/drawing/2014/main" id="{DDF8509B-50DB-FB1C-894D-9865A5AA3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743" y="2035628"/>
            <a:ext cx="5533652" cy="3331549"/>
          </a:xfrm>
          <a:prstGeom prst="rect">
            <a:avLst/>
          </a:prstGeom>
        </p:spPr>
      </p:pic>
      <p:sp>
        <p:nvSpPr>
          <p:cNvPr id="15" name="TextBox 14">
            <a:extLst>
              <a:ext uri="{FF2B5EF4-FFF2-40B4-BE49-F238E27FC236}">
                <a16:creationId xmlns:a16="http://schemas.microsoft.com/office/drawing/2014/main" id="{552FC858-2FD0-6CB6-1366-809BAA348501}"/>
              </a:ext>
            </a:extLst>
          </p:cNvPr>
          <p:cNvSpPr txBox="1"/>
          <p:nvPr/>
        </p:nvSpPr>
        <p:spPr>
          <a:xfrm>
            <a:off x="1524000" y="2035628"/>
            <a:ext cx="914400" cy="246221"/>
          </a:xfrm>
          <a:prstGeom prst="rect">
            <a:avLst/>
          </a:prstGeom>
          <a:noFill/>
        </p:spPr>
        <p:txBody>
          <a:bodyPr wrap="square" rtlCol="0">
            <a:spAutoFit/>
          </a:bodyPr>
          <a:lstStyle/>
          <a:p>
            <a:r>
              <a:rPr lang="en-US" sz="1000" dirty="0"/>
              <a:t>Train clean</a:t>
            </a:r>
          </a:p>
        </p:txBody>
      </p:sp>
      <p:sp>
        <p:nvSpPr>
          <p:cNvPr id="16" name="TextBox 15">
            <a:extLst>
              <a:ext uri="{FF2B5EF4-FFF2-40B4-BE49-F238E27FC236}">
                <a16:creationId xmlns:a16="http://schemas.microsoft.com/office/drawing/2014/main" id="{7C660C5C-6E6C-01DA-A9B5-E52BEE90FF49}"/>
              </a:ext>
            </a:extLst>
          </p:cNvPr>
          <p:cNvSpPr txBox="1"/>
          <p:nvPr/>
        </p:nvSpPr>
        <p:spPr>
          <a:xfrm>
            <a:off x="7467600" y="2035627"/>
            <a:ext cx="914400" cy="246221"/>
          </a:xfrm>
          <a:prstGeom prst="rect">
            <a:avLst/>
          </a:prstGeom>
          <a:noFill/>
        </p:spPr>
        <p:txBody>
          <a:bodyPr wrap="square" rtlCol="0">
            <a:spAutoFit/>
          </a:bodyPr>
          <a:lstStyle/>
          <a:p>
            <a:r>
              <a:rPr lang="en-US" sz="1000" dirty="0"/>
              <a:t>Train 360</a:t>
            </a:r>
          </a:p>
        </p:txBody>
      </p:sp>
    </p:spTree>
    <p:extLst>
      <p:ext uri="{BB962C8B-B14F-4D97-AF65-F5344CB8AC3E}">
        <p14:creationId xmlns:p14="http://schemas.microsoft.com/office/powerpoint/2010/main" val="4176275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64967-AD1D-966F-A76A-EC929E91705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2787920-B862-0928-9FC2-1365F926024F}"/>
              </a:ext>
            </a:extLst>
          </p:cNvPr>
          <p:cNvSpPr/>
          <p:nvPr/>
        </p:nvSpPr>
        <p:spPr>
          <a:xfrm>
            <a:off x="609600" y="227634"/>
            <a:ext cx="10515600" cy="1077218"/>
          </a:xfrm>
          <a:prstGeom prst="rect">
            <a:avLst/>
          </a:prstGeom>
        </p:spPr>
        <p:txBody>
          <a:bodyPr wrap="square">
            <a:spAutoFit/>
          </a:bodyPr>
          <a:lstStyle/>
          <a:p>
            <a:r>
              <a:rPr lang="en-US" sz="3200" u="sng" dirty="0"/>
              <a:t>Proof of completion: Analyzing the Features used for the metric Creation.</a:t>
            </a:r>
          </a:p>
        </p:txBody>
      </p:sp>
      <p:sp>
        <p:nvSpPr>
          <p:cNvPr id="52" name="Rectangle 51">
            <a:extLst>
              <a:ext uri="{FF2B5EF4-FFF2-40B4-BE49-F238E27FC236}">
                <a16:creationId xmlns:a16="http://schemas.microsoft.com/office/drawing/2014/main" id="{2C2922BB-1998-A4DE-6708-7A0759411AD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8" name="TextBox 7">
            <a:extLst>
              <a:ext uri="{FF2B5EF4-FFF2-40B4-BE49-F238E27FC236}">
                <a16:creationId xmlns:a16="http://schemas.microsoft.com/office/drawing/2014/main" id="{831E9193-B56B-D162-E453-E66B43F9398A}"/>
              </a:ext>
            </a:extLst>
          </p:cNvPr>
          <p:cNvSpPr txBox="1"/>
          <p:nvPr/>
        </p:nvSpPr>
        <p:spPr>
          <a:xfrm>
            <a:off x="3505200" y="1371600"/>
            <a:ext cx="6096000" cy="369332"/>
          </a:xfrm>
          <a:prstGeom prst="rect">
            <a:avLst/>
          </a:prstGeom>
          <a:noFill/>
        </p:spPr>
        <p:txBody>
          <a:bodyPr wrap="square" rtlCol="0">
            <a:spAutoFit/>
          </a:bodyPr>
          <a:lstStyle/>
          <a:p>
            <a:r>
              <a:rPr lang="en-US" dirty="0"/>
              <a:t>Code and  outputs of mean energy and amplitude measures</a:t>
            </a:r>
          </a:p>
        </p:txBody>
      </p:sp>
      <p:pic>
        <p:nvPicPr>
          <p:cNvPr id="3" name="Picture 2" descr="A screen shot of a computer program&#10;&#10;Description automatically generated">
            <a:extLst>
              <a:ext uri="{FF2B5EF4-FFF2-40B4-BE49-F238E27FC236}">
                <a16:creationId xmlns:a16="http://schemas.microsoft.com/office/drawing/2014/main" id="{0EC8B6CD-8D1C-7C57-3CE0-F0B50692D2B6}"/>
              </a:ext>
            </a:extLst>
          </p:cNvPr>
          <p:cNvPicPr>
            <a:picLocks noChangeAspect="1"/>
          </p:cNvPicPr>
          <p:nvPr/>
        </p:nvPicPr>
        <p:blipFill>
          <a:blip r:embed="rId2">
            <a:extLst>
              <a:ext uri="{28A0092B-C50C-407E-A947-70E740481C1C}">
                <a14:useLocalDpi xmlns:a14="http://schemas.microsoft.com/office/drawing/2010/main" val="0"/>
              </a:ext>
            </a:extLst>
          </a:blip>
          <a:srcRect r="15723"/>
          <a:stretch/>
        </p:blipFill>
        <p:spPr>
          <a:xfrm>
            <a:off x="228601" y="1981200"/>
            <a:ext cx="3581400" cy="3334203"/>
          </a:xfrm>
          <a:prstGeom prst="rect">
            <a:avLst/>
          </a:prstGeom>
        </p:spPr>
      </p:pic>
      <p:pic>
        <p:nvPicPr>
          <p:cNvPr id="6" name="Picture 5" descr="A screen shot of a computer screen&#10;&#10;Description automatically generated">
            <a:extLst>
              <a:ext uri="{FF2B5EF4-FFF2-40B4-BE49-F238E27FC236}">
                <a16:creationId xmlns:a16="http://schemas.microsoft.com/office/drawing/2014/main" id="{5696F4AC-877E-3A0F-0B49-72891CB5748B}"/>
              </a:ext>
            </a:extLst>
          </p:cNvPr>
          <p:cNvPicPr>
            <a:picLocks noChangeAspect="1"/>
          </p:cNvPicPr>
          <p:nvPr/>
        </p:nvPicPr>
        <p:blipFill>
          <a:blip r:embed="rId3">
            <a:extLst>
              <a:ext uri="{28A0092B-C50C-407E-A947-70E740481C1C}">
                <a14:useLocalDpi xmlns:a14="http://schemas.microsoft.com/office/drawing/2010/main" val="0"/>
              </a:ext>
            </a:extLst>
          </a:blip>
          <a:srcRect r="15058"/>
          <a:stretch/>
        </p:blipFill>
        <p:spPr>
          <a:xfrm>
            <a:off x="4015501" y="1981200"/>
            <a:ext cx="4658910" cy="333420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A49245E-1B79-0124-414C-59450703ACA9}"/>
              </a:ext>
            </a:extLst>
          </p:cNvPr>
          <p:cNvPicPr>
            <a:picLocks noChangeAspect="1"/>
          </p:cNvPicPr>
          <p:nvPr/>
        </p:nvPicPr>
        <p:blipFill>
          <a:blip r:embed="rId4">
            <a:extLst>
              <a:ext uri="{28A0092B-C50C-407E-A947-70E740481C1C}">
                <a14:useLocalDpi xmlns:a14="http://schemas.microsoft.com/office/drawing/2010/main" val="0"/>
              </a:ext>
            </a:extLst>
          </a:blip>
          <a:srcRect l="8645" r="15655"/>
          <a:stretch/>
        </p:blipFill>
        <p:spPr>
          <a:xfrm>
            <a:off x="8828241" y="1981200"/>
            <a:ext cx="3357539" cy="3389370"/>
          </a:xfrm>
          <a:prstGeom prst="rect">
            <a:avLst/>
          </a:prstGeom>
        </p:spPr>
      </p:pic>
    </p:spTree>
    <p:extLst>
      <p:ext uri="{BB962C8B-B14F-4D97-AF65-F5344CB8AC3E}">
        <p14:creationId xmlns:p14="http://schemas.microsoft.com/office/powerpoint/2010/main" val="1927667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578EA-A8A8-4B43-216F-16A73A52532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6823DF8-5D4E-AD2D-9FA9-82359FECACF0}"/>
              </a:ext>
            </a:extLst>
          </p:cNvPr>
          <p:cNvSpPr/>
          <p:nvPr/>
        </p:nvSpPr>
        <p:spPr>
          <a:xfrm>
            <a:off x="609600" y="227634"/>
            <a:ext cx="10515600" cy="1077218"/>
          </a:xfrm>
          <a:prstGeom prst="rect">
            <a:avLst/>
          </a:prstGeom>
        </p:spPr>
        <p:txBody>
          <a:bodyPr wrap="square">
            <a:spAutoFit/>
          </a:bodyPr>
          <a:lstStyle/>
          <a:p>
            <a:r>
              <a:rPr lang="en-US" sz="3200" u="sng" dirty="0"/>
              <a:t>Proof of completion: Analyzing the Features used for the metric Creation.</a:t>
            </a:r>
          </a:p>
        </p:txBody>
      </p:sp>
      <p:sp>
        <p:nvSpPr>
          <p:cNvPr id="52" name="Rectangle 51">
            <a:extLst>
              <a:ext uri="{FF2B5EF4-FFF2-40B4-BE49-F238E27FC236}">
                <a16:creationId xmlns:a16="http://schemas.microsoft.com/office/drawing/2014/main" id="{A932A523-CC2D-DDFB-A41A-A723AB81FA0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8" name="TextBox 7">
            <a:extLst>
              <a:ext uri="{FF2B5EF4-FFF2-40B4-BE49-F238E27FC236}">
                <a16:creationId xmlns:a16="http://schemas.microsoft.com/office/drawing/2014/main" id="{6AB6275F-331B-0D9B-853D-F437CA08D48E}"/>
              </a:ext>
            </a:extLst>
          </p:cNvPr>
          <p:cNvSpPr txBox="1"/>
          <p:nvPr/>
        </p:nvSpPr>
        <p:spPr>
          <a:xfrm>
            <a:off x="3162300" y="1166206"/>
            <a:ext cx="6324600" cy="369332"/>
          </a:xfrm>
          <a:prstGeom prst="rect">
            <a:avLst/>
          </a:prstGeom>
          <a:noFill/>
        </p:spPr>
        <p:txBody>
          <a:bodyPr wrap="square" rtlCol="0">
            <a:spAutoFit/>
          </a:bodyPr>
          <a:lstStyle/>
          <a:p>
            <a:r>
              <a:rPr lang="en-US" dirty="0"/>
              <a:t>Code and  outputs of mean frequency and maximum measures</a:t>
            </a:r>
          </a:p>
        </p:txBody>
      </p:sp>
      <p:pic>
        <p:nvPicPr>
          <p:cNvPr id="4" name="Picture 3" descr="A screen shot of a computer&#10;&#10;Description automatically generated">
            <a:extLst>
              <a:ext uri="{FF2B5EF4-FFF2-40B4-BE49-F238E27FC236}">
                <a16:creationId xmlns:a16="http://schemas.microsoft.com/office/drawing/2014/main" id="{C194FB55-77FB-6608-2968-BE4F690A755D}"/>
              </a:ext>
            </a:extLst>
          </p:cNvPr>
          <p:cNvPicPr>
            <a:picLocks noChangeAspect="1"/>
          </p:cNvPicPr>
          <p:nvPr/>
        </p:nvPicPr>
        <p:blipFill>
          <a:blip r:embed="rId2">
            <a:extLst>
              <a:ext uri="{28A0092B-C50C-407E-A947-70E740481C1C}">
                <a14:useLocalDpi xmlns:a14="http://schemas.microsoft.com/office/drawing/2010/main" val="0"/>
              </a:ext>
            </a:extLst>
          </a:blip>
          <a:srcRect l="3125" r="56875"/>
          <a:stretch/>
        </p:blipFill>
        <p:spPr>
          <a:xfrm>
            <a:off x="1453573" y="1837815"/>
            <a:ext cx="4493821" cy="435278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904D532A-CC54-AE20-E60E-060E8334E4A9}"/>
              </a:ext>
            </a:extLst>
          </p:cNvPr>
          <p:cNvPicPr>
            <a:picLocks noChangeAspect="1"/>
          </p:cNvPicPr>
          <p:nvPr/>
        </p:nvPicPr>
        <p:blipFill>
          <a:blip r:embed="rId3">
            <a:extLst>
              <a:ext uri="{28A0092B-C50C-407E-A947-70E740481C1C}">
                <a14:useLocalDpi xmlns:a14="http://schemas.microsoft.com/office/drawing/2010/main" val="0"/>
              </a:ext>
            </a:extLst>
          </a:blip>
          <a:srcRect l="3125" r="56875"/>
          <a:stretch/>
        </p:blipFill>
        <p:spPr>
          <a:xfrm>
            <a:off x="6313714" y="1613420"/>
            <a:ext cx="3657515" cy="3730944"/>
          </a:xfrm>
          <a:prstGeom prst="rect">
            <a:avLst/>
          </a:prstGeom>
        </p:spPr>
      </p:pic>
      <p:pic>
        <p:nvPicPr>
          <p:cNvPr id="11" name="Picture 10">
            <a:extLst>
              <a:ext uri="{FF2B5EF4-FFF2-40B4-BE49-F238E27FC236}">
                <a16:creationId xmlns:a16="http://schemas.microsoft.com/office/drawing/2014/main" id="{2D0FA02F-E225-EC97-EB1B-0BD42B2EADE3}"/>
              </a:ext>
            </a:extLst>
          </p:cNvPr>
          <p:cNvPicPr>
            <a:picLocks noChangeAspect="1"/>
          </p:cNvPicPr>
          <p:nvPr/>
        </p:nvPicPr>
        <p:blipFill>
          <a:blip r:embed="rId4">
            <a:extLst>
              <a:ext uri="{28A0092B-C50C-407E-A947-70E740481C1C}">
                <a14:useLocalDpi xmlns:a14="http://schemas.microsoft.com/office/drawing/2010/main" val="0"/>
              </a:ext>
            </a:extLst>
          </a:blip>
          <a:srcRect r="63452"/>
          <a:stretch/>
        </p:blipFill>
        <p:spPr>
          <a:xfrm>
            <a:off x="6324600" y="5409334"/>
            <a:ext cx="3726622" cy="1005927"/>
          </a:xfrm>
          <a:prstGeom prst="rect">
            <a:avLst/>
          </a:prstGeom>
        </p:spPr>
      </p:pic>
    </p:spTree>
    <p:extLst>
      <p:ext uri="{BB962C8B-B14F-4D97-AF65-F5344CB8AC3E}">
        <p14:creationId xmlns:p14="http://schemas.microsoft.com/office/powerpoint/2010/main" val="1015018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8F4AC-B727-C120-5BA2-117984D6063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14E4844-408A-EF6B-DA13-8DD933C30CCD}"/>
              </a:ext>
            </a:extLst>
          </p:cNvPr>
          <p:cNvSpPr/>
          <p:nvPr/>
        </p:nvSpPr>
        <p:spPr>
          <a:xfrm>
            <a:off x="609600" y="227634"/>
            <a:ext cx="10515600" cy="1077218"/>
          </a:xfrm>
          <a:prstGeom prst="rect">
            <a:avLst/>
          </a:prstGeom>
        </p:spPr>
        <p:txBody>
          <a:bodyPr wrap="square">
            <a:spAutoFit/>
          </a:bodyPr>
          <a:lstStyle/>
          <a:p>
            <a:r>
              <a:rPr lang="en-US" sz="3200" u="sng" dirty="0"/>
              <a:t>Proof of completion: Analyzing the Features used for the metric Creation.</a:t>
            </a:r>
          </a:p>
        </p:txBody>
      </p:sp>
      <p:sp>
        <p:nvSpPr>
          <p:cNvPr id="52" name="Rectangle 51">
            <a:extLst>
              <a:ext uri="{FF2B5EF4-FFF2-40B4-BE49-F238E27FC236}">
                <a16:creationId xmlns:a16="http://schemas.microsoft.com/office/drawing/2014/main" id="{0B82C720-893F-1DE9-E901-7AF9AC74311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8" name="TextBox 7">
            <a:extLst>
              <a:ext uri="{FF2B5EF4-FFF2-40B4-BE49-F238E27FC236}">
                <a16:creationId xmlns:a16="http://schemas.microsoft.com/office/drawing/2014/main" id="{1C90C855-11E8-0185-97D7-F4A405683B21}"/>
              </a:ext>
            </a:extLst>
          </p:cNvPr>
          <p:cNvSpPr txBox="1"/>
          <p:nvPr/>
        </p:nvSpPr>
        <p:spPr>
          <a:xfrm>
            <a:off x="3162300" y="1166206"/>
            <a:ext cx="7810500" cy="369332"/>
          </a:xfrm>
          <a:prstGeom prst="rect">
            <a:avLst/>
          </a:prstGeom>
          <a:noFill/>
        </p:spPr>
        <p:txBody>
          <a:bodyPr wrap="square" rtlCol="0">
            <a:spAutoFit/>
          </a:bodyPr>
          <a:lstStyle/>
          <a:p>
            <a:r>
              <a:rPr lang="en-US" dirty="0"/>
              <a:t>Plots for Mean energy , Mean amplitude, Mean frequency and Max frequency</a:t>
            </a:r>
          </a:p>
        </p:txBody>
      </p:sp>
      <p:pic>
        <p:nvPicPr>
          <p:cNvPr id="3" name="Picture 2" descr="A blue and pink squares&#10;&#10;Description automatically generated">
            <a:extLst>
              <a:ext uri="{FF2B5EF4-FFF2-40B4-BE49-F238E27FC236}">
                <a16:creationId xmlns:a16="http://schemas.microsoft.com/office/drawing/2014/main" id="{403A1CF5-86CF-416D-ECD3-59ED49DBF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548821"/>
            <a:ext cx="3938187" cy="2414022"/>
          </a:xfrm>
          <a:prstGeom prst="rect">
            <a:avLst/>
          </a:prstGeom>
        </p:spPr>
      </p:pic>
      <p:pic>
        <p:nvPicPr>
          <p:cNvPr id="6" name="Picture 5" descr="A blue and pink rectangular shapes&#10;&#10;Description automatically generated">
            <a:extLst>
              <a:ext uri="{FF2B5EF4-FFF2-40B4-BE49-F238E27FC236}">
                <a16:creationId xmlns:a16="http://schemas.microsoft.com/office/drawing/2014/main" id="{E96CEDB5-0B05-9DF2-A60D-B28960E89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48821"/>
            <a:ext cx="4164162" cy="2559579"/>
          </a:xfrm>
          <a:prstGeom prst="rect">
            <a:avLst/>
          </a:prstGeom>
        </p:spPr>
      </p:pic>
      <p:pic>
        <p:nvPicPr>
          <p:cNvPr id="10" name="Picture 9" descr="A blue and pink rectangular shapes&#10;&#10;Description automatically generated">
            <a:extLst>
              <a:ext uri="{FF2B5EF4-FFF2-40B4-BE49-F238E27FC236}">
                <a16:creationId xmlns:a16="http://schemas.microsoft.com/office/drawing/2014/main" id="{5862AF8E-F6C7-5AE6-1206-369CD085F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858" y="4056238"/>
            <a:ext cx="3909068" cy="2414021"/>
          </a:xfrm>
          <a:prstGeom prst="rect">
            <a:avLst/>
          </a:prstGeom>
        </p:spPr>
      </p:pic>
      <p:pic>
        <p:nvPicPr>
          <p:cNvPr id="14" name="Picture 13" descr="A graph showing a number of people&#10;&#10;Description automatically generated">
            <a:extLst>
              <a:ext uri="{FF2B5EF4-FFF2-40B4-BE49-F238E27FC236}">
                <a16:creationId xmlns:a16="http://schemas.microsoft.com/office/drawing/2014/main" id="{BD73522F-A03E-EF2A-D33C-30DB4D696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131015"/>
            <a:ext cx="4164162" cy="2371392"/>
          </a:xfrm>
          <a:prstGeom prst="rect">
            <a:avLst/>
          </a:prstGeom>
        </p:spPr>
      </p:pic>
    </p:spTree>
    <p:extLst>
      <p:ext uri="{BB962C8B-B14F-4D97-AF65-F5344CB8AC3E}">
        <p14:creationId xmlns:p14="http://schemas.microsoft.com/office/powerpoint/2010/main" val="2756089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0" y="68263"/>
            <a:ext cx="12192000" cy="868362"/>
          </a:xfrm>
        </p:spPr>
        <p:txBody>
          <a:bodyPr>
            <a:normAutofit/>
          </a:bodyPr>
          <a:lstStyle/>
          <a:p>
            <a:r>
              <a:rPr lang="en-US" u="sng" dirty="0"/>
              <a:t>Technologies</a:t>
            </a:r>
            <a:r>
              <a:rPr lang="en-US" sz="4900" u="sng" dirty="0"/>
              <a:t> used.</a:t>
            </a: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12" name="Content Placeholder 11" descr="A group of logos with text&#10;&#10;Description automatically generated">
            <a:extLst>
              <a:ext uri="{FF2B5EF4-FFF2-40B4-BE49-F238E27FC236}">
                <a16:creationId xmlns:a16="http://schemas.microsoft.com/office/drawing/2014/main" id="{6F64F372-01DB-AB9D-3A39-F5027C9A745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4564" b="52519"/>
          <a:stretch/>
        </p:blipFill>
        <p:spPr>
          <a:xfrm>
            <a:off x="7426114" y="2247900"/>
            <a:ext cx="1951002" cy="2362200"/>
          </a:xfrm>
        </p:spPr>
      </p:pic>
      <p:pic>
        <p:nvPicPr>
          <p:cNvPr id="2" name="Content Placeholder 11" descr="A group of logos with text&#10;&#10;Description automatically generated">
            <a:extLst>
              <a:ext uri="{FF2B5EF4-FFF2-40B4-BE49-F238E27FC236}">
                <a16:creationId xmlns:a16="http://schemas.microsoft.com/office/drawing/2014/main" id="{F690511E-C481-138F-066D-AB909A2CEC80}"/>
              </a:ext>
            </a:extLst>
          </p:cNvPr>
          <p:cNvPicPr>
            <a:picLocks noChangeAspect="1"/>
          </p:cNvPicPr>
          <p:nvPr/>
        </p:nvPicPr>
        <p:blipFill>
          <a:blip r:embed="rId2">
            <a:extLst>
              <a:ext uri="{28A0092B-C50C-407E-A947-70E740481C1C}">
                <a14:useLocalDpi xmlns:a14="http://schemas.microsoft.com/office/drawing/2010/main" val="0"/>
              </a:ext>
            </a:extLst>
          </a:blip>
          <a:srcRect l="36814" t="-161" r="36362" b="52680"/>
          <a:stretch/>
        </p:blipFill>
        <p:spPr>
          <a:xfrm>
            <a:off x="5067300" y="2247900"/>
            <a:ext cx="2057400" cy="2362200"/>
          </a:xfrm>
          <a:prstGeom prst="rect">
            <a:avLst/>
          </a:prstGeom>
        </p:spPr>
      </p:pic>
      <p:pic>
        <p:nvPicPr>
          <p:cNvPr id="10" name="Picture 9" descr="A black and white logo&#10;&#10;Description automatically generated">
            <a:extLst>
              <a:ext uri="{FF2B5EF4-FFF2-40B4-BE49-F238E27FC236}">
                <a16:creationId xmlns:a16="http://schemas.microsoft.com/office/drawing/2014/main" id="{A615106D-982F-EA63-EF7E-E52622118153}"/>
              </a:ext>
            </a:extLst>
          </p:cNvPr>
          <p:cNvPicPr>
            <a:picLocks noChangeAspect="1"/>
          </p:cNvPicPr>
          <p:nvPr/>
        </p:nvPicPr>
        <p:blipFill>
          <a:blip r:embed="rId3" cstate="print">
            <a:extLst>
              <a:ext uri="{28A0092B-C50C-407E-A947-70E740481C1C}">
                <a14:useLocalDpi xmlns:a14="http://schemas.microsoft.com/office/drawing/2010/main" val="0"/>
              </a:ext>
            </a:extLst>
          </a:blip>
          <a:srcRect l="7083" r="5550" b="9119"/>
          <a:stretch/>
        </p:blipFill>
        <p:spPr>
          <a:xfrm>
            <a:off x="2942264" y="2247900"/>
            <a:ext cx="1790700" cy="1955499"/>
          </a:xfrm>
          <a:prstGeom prst="rect">
            <a:avLst/>
          </a:prstGeom>
        </p:spPr>
      </p:pic>
      <p:sp>
        <p:nvSpPr>
          <p:cNvPr id="11" name="TextBox 10">
            <a:extLst>
              <a:ext uri="{FF2B5EF4-FFF2-40B4-BE49-F238E27FC236}">
                <a16:creationId xmlns:a16="http://schemas.microsoft.com/office/drawing/2014/main" id="{771B348B-967A-B9D8-3BE8-E9A46D21805A}"/>
              </a:ext>
            </a:extLst>
          </p:cNvPr>
          <p:cNvSpPr txBox="1"/>
          <p:nvPr/>
        </p:nvSpPr>
        <p:spPr>
          <a:xfrm>
            <a:off x="2942264" y="4203399"/>
            <a:ext cx="1790700" cy="646331"/>
          </a:xfrm>
          <a:prstGeom prst="rect">
            <a:avLst/>
          </a:prstGeom>
          <a:solidFill>
            <a:schemeClr val="bg1"/>
          </a:solidFill>
        </p:spPr>
        <p:txBody>
          <a:bodyPr wrap="square" rtlCol="0">
            <a:spAutoFit/>
          </a:bodyPr>
          <a:lstStyle/>
          <a:p>
            <a:pPr algn="ctr"/>
            <a:r>
              <a:rPr lang="en-US" dirty="0">
                <a:latin typeface="ADLaM Display" panose="020F0502020204030204" pitchFamily="2" charset="0"/>
                <a:ea typeface="ADLaM Display" panose="020F0502020204030204" pitchFamily="2" charset="0"/>
                <a:cs typeface="ADLaM Display" panose="020F0502020204030204" pitchFamily="2" charset="0"/>
              </a:rPr>
              <a:t>Torch audio      Library</a:t>
            </a:r>
          </a:p>
        </p:txBody>
      </p:sp>
    </p:spTree>
    <p:extLst>
      <p:ext uri="{BB962C8B-B14F-4D97-AF65-F5344CB8AC3E}">
        <p14:creationId xmlns:p14="http://schemas.microsoft.com/office/powerpoint/2010/main" val="2330433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IT21387562 | </a:t>
            </a:r>
            <a:r>
              <a:rPr lang="en-US" dirty="0" err="1"/>
              <a:t>E.M.A.M.Ekanayake</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2" name="Picture 1">
            <a:extLst>
              <a:ext uri="{FF2B5EF4-FFF2-40B4-BE49-F238E27FC236}">
                <a16:creationId xmlns:a16="http://schemas.microsoft.com/office/drawing/2014/main" id="{D0B1DD8E-8B43-F49D-9C94-EC2FDF6B2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1410" y="28303"/>
            <a:ext cx="2120590" cy="2998076"/>
          </a:xfrm>
          <a:prstGeom prst="rect">
            <a:avLst/>
          </a:prstGeom>
        </p:spPr>
      </p:pic>
    </p:spTree>
    <p:extLst>
      <p:ext uri="{BB962C8B-B14F-4D97-AF65-F5344CB8AC3E}">
        <p14:creationId xmlns:p14="http://schemas.microsoft.com/office/powerpoint/2010/main" val="2784668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GB" dirty="0"/>
              <a:t>Developing Metrics for Measure Gender Bias in Image Datasets Using Contextual Factors: Objects, Scenes, and Spatial Relationships</a:t>
            </a:r>
            <a:br>
              <a:rPr lang="en-US" dirty="0"/>
            </a:br>
            <a:endParaRPr lang="en-US" dirty="0"/>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5181600" y="3200400"/>
            <a:ext cx="5943600" cy="2209800"/>
          </a:xfrm>
          <a:solidFill>
            <a:schemeClr val="bg1">
              <a:alpha val="54000"/>
            </a:schemeClr>
          </a:solidFill>
        </p:spPr>
        <p:txBody>
          <a:bodyPr>
            <a:normAutofit fontScale="92500" lnSpcReduction="20000"/>
          </a:bodyPr>
          <a:lstStyle/>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7472" indent="-347472" algn="l" rtl="0" eaLnBrk="1" latinLnBrk="0" hangingPunct="1">
              <a:spcBef>
                <a:spcPts val="480"/>
              </a:spcBef>
              <a:buClrTx/>
              <a:buSzPts val="2000"/>
              <a:buFont typeface="Arial" panose="020B0604020202020204" pitchFamily="34" charset="0"/>
              <a:buChar char="•"/>
            </a:pPr>
            <a:r>
              <a:rPr lang="en-US" sz="2200" kern="1200" dirty="0">
                <a:solidFill>
                  <a:srgbClr val="000000"/>
                </a:solidFill>
                <a:effectLst/>
                <a:latin typeface="Cambria" panose="02040503050406030204" pitchFamily="18" charset="0"/>
                <a:ea typeface="+mn-ea"/>
                <a:cs typeface="+mn-cs"/>
              </a:rPr>
              <a:t>What is Contextual Bias?</a:t>
            </a:r>
            <a:endParaRPr lang="en-GB" sz="2200" dirty="0">
              <a:effectLst/>
            </a:endParaRPr>
          </a:p>
          <a:p>
            <a:pPr marL="342900" indent="-342900">
              <a:buFont typeface="Arial" panose="020B0604020202020204" pitchFamily="34" charset="0"/>
              <a:buChar char="•"/>
            </a:pPr>
            <a:r>
              <a:rPr lang="en-US" sz="2200" dirty="0">
                <a:solidFill>
                  <a:schemeClr val="tx1"/>
                </a:solidFill>
              </a:rPr>
              <a:t>Related works focusing on Image data.</a:t>
            </a:r>
          </a:p>
          <a:p>
            <a:pPr marL="342900" indent="-342900">
              <a:buFont typeface="Arial" panose="020B0604020202020204" pitchFamily="34" charset="0"/>
              <a:buChar char="•"/>
            </a:pPr>
            <a:r>
              <a:rPr lang="en-US" sz="2200" dirty="0">
                <a:solidFill>
                  <a:schemeClr val="tx1"/>
                </a:solidFill>
              </a:rPr>
              <a:t>Factors that will be considered.</a:t>
            </a:r>
          </a:p>
          <a:p>
            <a:pPr marL="342900" indent="-342900">
              <a:buFont typeface="Arial" panose="020B0604020202020204" pitchFamily="34" charset="0"/>
              <a:buChar char="•"/>
            </a:pPr>
            <a:r>
              <a:rPr lang="en-US" sz="2200" dirty="0">
                <a:solidFill>
                  <a:schemeClr val="tx1"/>
                </a:solidFill>
              </a:rPr>
              <a:t>Process of metric creation and proof of completion.</a:t>
            </a:r>
          </a:p>
          <a:p>
            <a:endParaRPr lang="en-US" dirty="0"/>
          </a:p>
        </p:txBody>
      </p:sp>
      <p:sp>
        <p:nvSpPr>
          <p:cNvPr id="4" name="Rectangle 3">
            <a:extLst>
              <a:ext uri="{FF2B5EF4-FFF2-40B4-BE49-F238E27FC236}">
                <a16:creationId xmlns:a16="http://schemas.microsoft.com/office/drawing/2014/main" id="{DB3406EA-7A78-CBCD-765E-BB4F446DA15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9BB3CE-097C-F74F-5C0C-4787F7095BE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10" name="Picture 9" descr="A cartoon of a person looking through binoculars">
            <a:extLst>
              <a:ext uri="{FF2B5EF4-FFF2-40B4-BE49-F238E27FC236}">
                <a16:creationId xmlns:a16="http://schemas.microsoft.com/office/drawing/2014/main" id="{08962FAA-F438-349D-3059-868277788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138887"/>
            <a:ext cx="5033865" cy="4414313"/>
          </a:xfrm>
          <a:prstGeom prst="rect">
            <a:avLst/>
          </a:prstGeom>
        </p:spPr>
      </p:pic>
    </p:spTree>
    <p:extLst>
      <p:ext uri="{BB962C8B-B14F-4D97-AF65-F5344CB8AC3E}">
        <p14:creationId xmlns:p14="http://schemas.microsoft.com/office/powerpoint/2010/main" val="3609177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88607-8055-4F21-B00A-51AFF20998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10CCAF1-2699-47B8-F454-08CFAC7FEE70}"/>
              </a:ext>
            </a:extLst>
          </p:cNvPr>
          <p:cNvSpPr>
            <a:spLocks noGrp="1"/>
          </p:cNvSpPr>
          <p:nvPr>
            <p:ph type="title"/>
          </p:nvPr>
        </p:nvSpPr>
        <p:spPr>
          <a:xfrm>
            <a:off x="304800" y="304800"/>
            <a:ext cx="11684000" cy="792162"/>
          </a:xfrm>
        </p:spPr>
        <p:txBody>
          <a:bodyPr anchor="ctr">
            <a:normAutofit/>
          </a:bodyPr>
          <a:lstStyle/>
          <a:p>
            <a:r>
              <a:rPr lang="en-US" dirty="0"/>
              <a:t>WHAT IS BIAS?</a:t>
            </a:r>
          </a:p>
        </p:txBody>
      </p:sp>
      <p:sp>
        <p:nvSpPr>
          <p:cNvPr id="18" name="TextBox 17">
            <a:extLst>
              <a:ext uri="{FF2B5EF4-FFF2-40B4-BE49-F238E27FC236}">
                <a16:creationId xmlns:a16="http://schemas.microsoft.com/office/drawing/2014/main" id="{779D45EC-A4C0-D3B8-A9CD-0E92ED58D03E}"/>
              </a:ext>
            </a:extLst>
          </p:cNvPr>
          <p:cNvSpPr txBox="1"/>
          <p:nvPr/>
        </p:nvSpPr>
        <p:spPr>
          <a:xfrm>
            <a:off x="1866900" y="1464304"/>
            <a:ext cx="8458200" cy="1089529"/>
          </a:xfrm>
          <a:prstGeom prst="rect">
            <a:avLst/>
          </a:prstGeom>
          <a:noFill/>
        </p:spPr>
        <p:txBody>
          <a:bodyPr wrap="square">
            <a:spAutoFit/>
          </a:bodyPr>
          <a:lstStyle/>
          <a:p>
            <a:pPr marR="0" lvl="1" algn="ctr">
              <a:lnSpc>
                <a:spcPct val="90000"/>
              </a:lnSpc>
              <a:spcBef>
                <a:spcPts val="0"/>
              </a:spcBef>
              <a:spcAft>
                <a:spcPts val="800"/>
              </a:spcAft>
              <a:buSzPct val="100000"/>
              <a:tabLst>
                <a:tab pos="914400" algn="l"/>
              </a:tabLst>
            </a:pPr>
            <a:r>
              <a:rPr lang="en-US" sz="2400" dirty="0">
                <a:latin typeface="Amasis MT Pro Black" panose="02040A04050005020304" pitchFamily="18" charset="0"/>
              </a:rPr>
              <a:t>According to </a:t>
            </a:r>
            <a:r>
              <a:rPr lang="en-US" sz="2400" dirty="0">
                <a:solidFill>
                  <a:srgbClr val="FF0000"/>
                </a:solidFill>
                <a:latin typeface="Amasis MT Pro Black" panose="02040A04050005020304" pitchFamily="18" charset="0"/>
              </a:rPr>
              <a:t>PWC</a:t>
            </a:r>
            <a:r>
              <a:rPr lang="en-US" sz="2400" dirty="0">
                <a:latin typeface="Amasis MT Pro Black" panose="02040A04050005020304" pitchFamily="18" charset="0"/>
              </a:rPr>
              <a:t> it is a Situation where a model performs </a:t>
            </a:r>
            <a:r>
              <a:rPr lang="en-US" sz="2400" dirty="0">
                <a:solidFill>
                  <a:srgbClr val="FF0000"/>
                </a:solidFill>
                <a:latin typeface="Amasis MT Pro Black" panose="02040A04050005020304" pitchFamily="18" charset="0"/>
              </a:rPr>
              <a:t>inconsistently</a:t>
            </a:r>
            <a:r>
              <a:rPr lang="en-US" sz="2400" dirty="0">
                <a:latin typeface="Amasis MT Pro Black" panose="02040A04050005020304" pitchFamily="18" charset="0"/>
              </a:rPr>
              <a:t> across different </a:t>
            </a:r>
            <a:r>
              <a:rPr lang="en-US" sz="2400" dirty="0">
                <a:solidFill>
                  <a:srgbClr val="FF0000"/>
                </a:solidFill>
                <a:latin typeface="Amasis MT Pro Black" panose="02040A04050005020304" pitchFamily="18" charset="0"/>
              </a:rPr>
              <a:t>demographic</a:t>
            </a:r>
            <a:r>
              <a:rPr lang="en-US" sz="2400" dirty="0">
                <a:latin typeface="Amasis MT Pro Black" panose="02040A04050005020304" pitchFamily="18" charset="0"/>
              </a:rPr>
              <a:t> groups.</a:t>
            </a:r>
          </a:p>
        </p:txBody>
      </p:sp>
      <p:pic>
        <p:nvPicPr>
          <p:cNvPr id="9" name="Content Placeholder 8" descr="A screenshot of a computer&#10;&#10;Description automatically generated">
            <a:extLst>
              <a:ext uri="{FF2B5EF4-FFF2-40B4-BE49-F238E27FC236}">
                <a16:creationId xmlns:a16="http://schemas.microsoft.com/office/drawing/2014/main" id="{6A9805B1-809C-8498-C597-4D917100C0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2831302"/>
            <a:ext cx="5317510" cy="2539111"/>
          </a:xfrm>
          <a:noFill/>
        </p:spPr>
      </p:pic>
      <p:pic>
        <p:nvPicPr>
          <p:cNvPr id="10" name="Picture 9" descr="A screenshot of a computer&#10;&#10;Description automatically generated">
            <a:extLst>
              <a:ext uri="{FF2B5EF4-FFF2-40B4-BE49-F238E27FC236}">
                <a16:creationId xmlns:a16="http://schemas.microsoft.com/office/drawing/2014/main" id="{407415C1-AC35-37BA-8B83-A76030CCD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2827535"/>
            <a:ext cx="5410200" cy="2546643"/>
          </a:xfrm>
          <a:prstGeom prst="rect">
            <a:avLst/>
          </a:prstGeom>
        </p:spPr>
      </p:pic>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EF89C83F-8D6E-A1BB-5047-912081343A9C}"/>
                  </a:ext>
                </a:extLst>
              </p:cNvPr>
              <p:cNvGraphicFramePr>
                <a:graphicFrameLocks noChangeAspect="1"/>
              </p:cNvGraphicFramePr>
              <p:nvPr>
                <p:extLst>
                  <p:ext uri="{D42A27DB-BD31-4B8C-83A1-F6EECF244321}">
                    <p14:modId xmlns:p14="http://schemas.microsoft.com/office/powerpoint/2010/main" val="2011502320"/>
                  </p:ext>
                </p:extLst>
              </p:nvPr>
            </p:nvGraphicFramePr>
            <p:xfrm>
              <a:off x="304800" y="4724400"/>
              <a:ext cx="282713" cy="159026"/>
            </p:xfrm>
            <a:graphic>
              <a:graphicData uri="http://schemas.microsoft.com/office/powerpoint/2016/slidezoom">
                <pslz:sldZm>
                  <pslz:sldZmObj sldId="401" cId="3143036291">
                    <pslz:zmPr id="{ED562D5C-291A-47E1-9674-6217A646EF29}" returnToParent="0" transitionDur="1000">
                      <p166:blipFill xmlns:p166="http://schemas.microsoft.com/office/powerpoint/2016/6/main">
                        <a:blip r:embed="rId4"/>
                        <a:stretch>
                          <a:fillRect/>
                        </a:stretch>
                      </p166:blipFill>
                      <p166:spPr xmlns:p166="http://schemas.microsoft.com/office/powerpoint/2016/6/main">
                        <a:xfrm>
                          <a:off x="0" y="0"/>
                          <a:ext cx="282713" cy="159026"/>
                        </a:xfrm>
                        <a:prstGeom prst="rect">
                          <a:avLst/>
                        </a:prstGeom>
                      </p166:spPr>
                    </pslz:zmPr>
                  </pslz:sldZmObj>
                </pslz:sldZm>
              </a:graphicData>
            </a:graphic>
          </p:graphicFrame>
        </mc:Choice>
        <mc:Fallback xmlns="">
          <p:pic>
            <p:nvPicPr>
              <p:cNvPr id="28" name="Slide Zoom 27">
                <a:hlinkClick r:id="rId5" action="ppaction://hlinksldjump"/>
                <a:extLst>
                  <a:ext uri="{FF2B5EF4-FFF2-40B4-BE49-F238E27FC236}">
                    <a16:creationId xmlns:a16="http://schemas.microsoft.com/office/drawing/2014/main" id="{EF89C83F-8D6E-A1BB-5047-912081343A9C}"/>
                  </a:ext>
                </a:extLst>
              </p:cNvPr>
              <p:cNvPicPr>
                <a:picLocks noGrp="1" noRot="1" noChangeAspect="1" noMove="1" noResize="1" noEditPoints="1" noAdjustHandles="1" noChangeArrowheads="1" noChangeShapeType="1"/>
              </p:cNvPicPr>
              <p:nvPr/>
            </p:nvPicPr>
            <p:blipFill>
              <a:blip r:embed="rId6"/>
              <a:stretch>
                <a:fillRect/>
              </a:stretch>
            </p:blipFill>
            <p:spPr>
              <a:xfrm>
                <a:off x="304800" y="4724400"/>
                <a:ext cx="282713" cy="15902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0BD7D5F3-0C0B-6135-BBFD-5B39701C3AFE}"/>
                  </a:ext>
                </a:extLst>
              </p:cNvPr>
              <p:cNvGraphicFramePr>
                <a:graphicFrameLocks noChangeAspect="1"/>
              </p:cNvGraphicFramePr>
              <p:nvPr>
                <p:extLst>
                  <p:ext uri="{D42A27DB-BD31-4B8C-83A1-F6EECF244321}">
                    <p14:modId xmlns:p14="http://schemas.microsoft.com/office/powerpoint/2010/main" val="3302106886"/>
                  </p:ext>
                </p:extLst>
              </p:nvPr>
            </p:nvGraphicFramePr>
            <p:xfrm>
              <a:off x="6477000" y="4552950"/>
              <a:ext cx="304800" cy="171450"/>
            </p:xfrm>
            <a:graphic>
              <a:graphicData uri="http://schemas.microsoft.com/office/powerpoint/2016/slidezoom">
                <pslz:sldZm>
                  <pslz:sldZmObj sldId="400" cId="3336404714">
                    <pslz:zmPr id="{7E0ED714-1309-4FEE-A7D2-F025C9B2252E}" returnToParent="0" transitionDur="1000">
                      <p166:blipFill xmlns:p166="http://schemas.microsoft.com/office/powerpoint/2016/6/main">
                        <a:blip r:embed="rId7"/>
                        <a:stretch>
                          <a:fillRect/>
                        </a:stretch>
                      </p166:blipFill>
                      <p166:spPr xmlns:p166="http://schemas.microsoft.com/office/powerpoint/2016/6/main">
                        <a:xfrm>
                          <a:off x="0" y="0"/>
                          <a:ext cx="304800" cy="171450"/>
                        </a:xfrm>
                        <a:prstGeom prst="rect">
                          <a:avLst/>
                        </a:prstGeom>
                      </p166:spPr>
                    </pslz:zmPr>
                  </pslz:sldZmObj>
                </pslz:sldZm>
              </a:graphicData>
            </a:graphic>
          </p:graphicFrame>
        </mc:Choice>
        <mc:Fallback xmlns="">
          <p:pic>
            <p:nvPicPr>
              <p:cNvPr id="30" name="Slide Zoom 29">
                <a:hlinkClick r:id="rId8" action="ppaction://hlinksldjump"/>
                <a:extLst>
                  <a:ext uri="{FF2B5EF4-FFF2-40B4-BE49-F238E27FC236}">
                    <a16:creationId xmlns:a16="http://schemas.microsoft.com/office/drawing/2014/main" id="{0BD7D5F3-0C0B-6135-BBFD-5B39701C3AFE}"/>
                  </a:ext>
                </a:extLst>
              </p:cNvPr>
              <p:cNvPicPr>
                <a:picLocks noGrp="1" noRot="1" noChangeAspect="1" noMove="1" noResize="1" noEditPoints="1" noAdjustHandles="1" noChangeArrowheads="1" noChangeShapeType="1"/>
              </p:cNvPicPr>
              <p:nvPr/>
            </p:nvPicPr>
            <p:blipFill>
              <a:blip r:embed="rId9"/>
              <a:stretch>
                <a:fillRect/>
              </a:stretch>
            </p:blipFill>
            <p:spPr>
              <a:xfrm>
                <a:off x="6477000" y="4552950"/>
                <a:ext cx="304800" cy="171450"/>
              </a:xfrm>
              <a:prstGeom prst="rect">
                <a:avLst/>
              </a:prstGeom>
            </p:spPr>
          </p:pic>
        </mc:Fallback>
      </mc:AlternateContent>
    </p:spTree>
    <p:extLst>
      <p:ext uri="{BB962C8B-B14F-4D97-AF65-F5344CB8AC3E}">
        <p14:creationId xmlns:p14="http://schemas.microsoft.com/office/powerpoint/2010/main" val="254235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74533E-7EEE-82EE-21AD-37DE0741C88A}"/>
              </a:ext>
            </a:extLst>
          </p:cNvPr>
          <p:cNvSpPr>
            <a:spLocks noGrp="1"/>
          </p:cNvSpPr>
          <p:nvPr>
            <p:ph type="title"/>
          </p:nvPr>
        </p:nvSpPr>
        <p:spPr>
          <a:xfrm>
            <a:off x="304800" y="304800"/>
            <a:ext cx="11684000" cy="792162"/>
          </a:xfrm>
        </p:spPr>
        <p:txBody>
          <a:bodyPr anchor="ctr">
            <a:normAutofit fontScale="90000"/>
          </a:bodyPr>
          <a:lstStyle/>
          <a:p>
            <a:pPr>
              <a:lnSpc>
                <a:spcPct val="90000"/>
              </a:lnSpc>
            </a:pPr>
            <a:r>
              <a:rPr lang="en-US" sz="3600" dirty="0"/>
              <a:t>WHAT IS CONTEXUAL BIAS IN IMAGS?</a:t>
            </a:r>
            <a:br>
              <a:rPr lang="en-US" sz="2400" dirty="0"/>
            </a:br>
            <a:endParaRPr lang="en-GB" sz="2400" dirty="0"/>
          </a:p>
        </p:txBody>
      </p:sp>
      <p:sp>
        <p:nvSpPr>
          <p:cNvPr id="5" name="Content Placeholder 4">
            <a:extLst>
              <a:ext uri="{FF2B5EF4-FFF2-40B4-BE49-F238E27FC236}">
                <a16:creationId xmlns:a16="http://schemas.microsoft.com/office/drawing/2014/main" id="{E7650C6B-FD00-AD93-51D4-0CF18633A6FC}"/>
              </a:ext>
            </a:extLst>
          </p:cNvPr>
          <p:cNvSpPr>
            <a:spLocks noGrp="1"/>
          </p:cNvSpPr>
          <p:nvPr>
            <p:ph sz="half" idx="1"/>
          </p:nvPr>
        </p:nvSpPr>
        <p:spPr>
          <a:xfrm>
            <a:off x="609599" y="1371601"/>
            <a:ext cx="5435601" cy="4754564"/>
          </a:xfrm>
        </p:spPr>
        <p:txBody>
          <a:bodyPr>
            <a:normAutofit/>
          </a:bodyPr>
          <a:lstStyle/>
          <a:p>
            <a:r>
              <a:rPr lang="en-US" dirty="0"/>
              <a:t>The term "contextual bias" describes how background information (objects) or the surrounding context (background scene) can affect the way the main subject of the image is perceived and interpreted.</a:t>
            </a:r>
          </a:p>
        </p:txBody>
      </p:sp>
      <p:pic>
        <p:nvPicPr>
          <p:cNvPr id="2050" name="Picture 2" descr="Gender Roles in Socialization">
            <a:extLst>
              <a:ext uri="{FF2B5EF4-FFF2-40B4-BE49-F238E27FC236}">
                <a16:creationId xmlns:a16="http://schemas.microsoft.com/office/drawing/2014/main" id="{1FACC7A1-471D-F15D-9E42-FFF2B482F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117" r="18394" b="-1"/>
          <a:stretch/>
        </p:blipFill>
        <p:spPr bwMode="auto">
          <a:xfrm>
            <a:off x="6146800" y="1371600"/>
            <a:ext cx="5682082" cy="4602164"/>
          </a:xfrm>
          <a:prstGeom prst="rect">
            <a:avLst/>
          </a:prstGeom>
          <a:solidFill>
            <a:srgbClr val="FFFFFF"/>
          </a:solidFill>
        </p:spPr>
      </p:pic>
      <p:sp>
        <p:nvSpPr>
          <p:cNvPr id="7" name="TextBox 6">
            <a:extLst>
              <a:ext uri="{FF2B5EF4-FFF2-40B4-BE49-F238E27FC236}">
                <a16:creationId xmlns:a16="http://schemas.microsoft.com/office/drawing/2014/main" id="{C69CBF45-641B-E050-1680-13DCE8383322}"/>
              </a:ext>
            </a:extLst>
          </p:cNvPr>
          <p:cNvSpPr txBox="1"/>
          <p:nvPr/>
        </p:nvSpPr>
        <p:spPr>
          <a:xfrm>
            <a:off x="2514600" y="6488668"/>
            <a:ext cx="6097554" cy="369332"/>
          </a:xfrm>
          <a:prstGeom prst="rect">
            <a:avLst/>
          </a:prstGeom>
          <a:noFill/>
        </p:spPr>
        <p:txBody>
          <a:bodyPr wrap="square">
            <a:spAutoFit/>
          </a:bodyP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2168682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3315FF-9C60-CE47-97A3-CEEBF2C3C6B0}"/>
              </a:ext>
            </a:extLst>
          </p:cNvPr>
          <p:cNvPicPr>
            <a:picLocks noGrp="1" noChangeAspect="1"/>
          </p:cNvPicPr>
          <p:nvPr>
            <p:ph idx="1"/>
          </p:nvPr>
        </p:nvPicPr>
        <p:blipFill>
          <a:blip r:embed="rId2"/>
          <a:stretch>
            <a:fillRect/>
          </a:stretch>
        </p:blipFill>
        <p:spPr>
          <a:xfrm>
            <a:off x="1371600" y="1524000"/>
            <a:ext cx="9983423" cy="3724154"/>
          </a:xfrm>
          <a:prstGeom prst="rect">
            <a:avLst/>
          </a:prstGeom>
        </p:spPr>
      </p:pic>
      <p:sp>
        <p:nvSpPr>
          <p:cNvPr id="9" name="TextBox 8">
            <a:extLst>
              <a:ext uri="{FF2B5EF4-FFF2-40B4-BE49-F238E27FC236}">
                <a16:creationId xmlns:a16="http://schemas.microsoft.com/office/drawing/2014/main" id="{1B705EB3-0CAA-0A92-0355-5980F3FDDDBE}"/>
              </a:ext>
            </a:extLst>
          </p:cNvPr>
          <p:cNvSpPr txBox="1"/>
          <p:nvPr/>
        </p:nvSpPr>
        <p:spPr>
          <a:xfrm>
            <a:off x="2590800" y="6480892"/>
            <a:ext cx="6097554" cy="369332"/>
          </a:xfrm>
          <a:prstGeom prst="rect">
            <a:avLst/>
          </a:prstGeom>
          <a:noFill/>
        </p:spPr>
        <p:txBody>
          <a:bodyPr wrap="square">
            <a:spAutoFit/>
          </a:bodyP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4214749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914400"/>
            <a:ext cx="11684000" cy="868362"/>
          </a:xfrm>
        </p:spPr>
        <p:txBody>
          <a:bodyPr>
            <a:normAutofit fontScale="90000"/>
          </a:bodyPr>
          <a:lstStyle/>
          <a:p>
            <a:r>
              <a:rPr lang="en-US" dirty="0"/>
              <a:t>Existing metrics and Related works.</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7" name="Diagram 6">
            <a:extLst>
              <a:ext uri="{FF2B5EF4-FFF2-40B4-BE49-F238E27FC236}">
                <a16:creationId xmlns:a16="http://schemas.microsoft.com/office/drawing/2014/main" id="{A0690034-0BA9-435D-38D1-4978A0DC0E4F}"/>
              </a:ext>
            </a:extLst>
          </p:cNvPr>
          <p:cNvGraphicFramePr/>
          <p:nvPr/>
        </p:nvGraphicFramePr>
        <p:xfrm>
          <a:off x="838200" y="1524000"/>
          <a:ext cx="107442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1549739D-5812-82C9-4A42-AE5F8BA686D7}"/>
              </a:ext>
            </a:extLst>
          </p:cNvPr>
          <p:cNvGrpSpPr/>
          <p:nvPr/>
        </p:nvGrpSpPr>
        <p:grpSpPr>
          <a:xfrm>
            <a:off x="838200" y="5029200"/>
            <a:ext cx="10744200" cy="1252290"/>
            <a:chOff x="0" y="405149"/>
            <a:chExt cx="11353800" cy="1190700"/>
          </a:xfrm>
        </p:grpSpPr>
        <p:sp>
          <p:nvSpPr>
            <p:cNvPr id="9" name="Rectangle 8">
              <a:extLst>
                <a:ext uri="{FF2B5EF4-FFF2-40B4-BE49-F238E27FC236}">
                  <a16:creationId xmlns:a16="http://schemas.microsoft.com/office/drawing/2014/main" id="{E7FBC222-DE7D-3C65-282F-E11A6EA3ABFD}"/>
                </a:ext>
              </a:extLst>
            </p:cNvPr>
            <p:cNvSpPr/>
            <p:nvPr/>
          </p:nvSpPr>
          <p:spPr>
            <a:xfrm>
              <a:off x="0" y="405149"/>
              <a:ext cx="11353800" cy="1190700"/>
            </a:xfrm>
            <a:prstGeom prst="rect">
              <a:avLst/>
            </a:prstGeom>
          </p:spPr>
          <p:style>
            <a:lnRef idx="2">
              <a:schemeClr val="accent1"/>
            </a:lnRef>
            <a:fillRef idx="1">
              <a:schemeClr val="lt1"/>
            </a:fillRef>
            <a:effectRef idx="0">
              <a:schemeClr val="accent1"/>
            </a:effectRef>
            <a:fontRef idx="minor">
              <a:schemeClr val="dk1">
                <a:hueOff val="0"/>
                <a:satOff val="0"/>
                <a:lumOff val="0"/>
                <a:alphaOff val="0"/>
              </a:schemeClr>
            </a:fontRef>
          </p:style>
          <p:txBody>
            <a:bodyPr/>
            <a:lstStyle/>
            <a:p>
              <a:endParaRPr lang="en-GB"/>
            </a:p>
          </p:txBody>
        </p:sp>
        <p:sp>
          <p:nvSpPr>
            <p:cNvPr id="10" name="TextBox 9">
              <a:extLst>
                <a:ext uri="{FF2B5EF4-FFF2-40B4-BE49-F238E27FC236}">
                  <a16:creationId xmlns:a16="http://schemas.microsoft.com/office/drawing/2014/main" id="{9B8C5641-17A2-09D7-EEB8-7EF60C1F0552}"/>
                </a:ext>
              </a:extLst>
            </p:cNvPr>
            <p:cNvSpPr txBox="1"/>
            <p:nvPr/>
          </p:nvSpPr>
          <p:spPr>
            <a:xfrm>
              <a:off x="0" y="405149"/>
              <a:ext cx="11353800" cy="11907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81181" tIns="437388" rIns="881181" bIns="149352" numCol="1" spcCol="1270" anchor="t" anchorCtr="0">
              <a:noAutofit/>
            </a:bodyPr>
            <a:lstStyle/>
            <a:p>
              <a:pPr marL="228600" lvl="1" indent="-228600" algn="l" defTabSz="933450">
                <a:lnSpc>
                  <a:spcPct val="90000"/>
                </a:lnSpc>
                <a:spcBef>
                  <a:spcPct val="0"/>
                </a:spcBef>
                <a:spcAft>
                  <a:spcPct val="15000"/>
                </a:spcAft>
                <a:buChar char="•"/>
              </a:pPr>
              <a:r>
                <a:rPr lang="en-GB" sz="2100" b="0" i="1" u="none" strike="noStrike" kern="1200" baseline="0" dirty="0">
                  <a:latin typeface="NimbusRomNo9L-ReguItal"/>
                </a:rPr>
                <a:t>Ahmed Sabir, </a:t>
              </a:r>
              <a:r>
                <a:rPr lang="en-GB" sz="2100" b="0" i="1" u="none" strike="noStrike" kern="1200" baseline="0" dirty="0" err="1">
                  <a:latin typeface="NimbusRomNo9L-ReguItal"/>
                </a:rPr>
                <a:t>Lluís</a:t>
              </a:r>
              <a:r>
                <a:rPr lang="en-GB" sz="2100" b="0" i="1" u="none" strike="noStrike" kern="1200" baseline="0" dirty="0">
                  <a:latin typeface="NimbusRomNo9L-ReguItal"/>
                </a:rPr>
                <a:t> </a:t>
              </a:r>
              <a:r>
                <a:rPr lang="en-GB" sz="2100" b="0" i="1" u="none" strike="noStrike" kern="1200" baseline="0" dirty="0" err="1">
                  <a:latin typeface="NimbusRomNo9L-ReguItal"/>
                </a:rPr>
                <a:t>Padró</a:t>
              </a:r>
              <a:r>
                <a:rPr lang="en-US" sz="2100" b="1" i="0" u="none" strike="noStrike" kern="1200" baseline="0" dirty="0">
                  <a:latin typeface="TimesNewRomanPS-BoldMT"/>
                </a:rPr>
                <a:t>, 2023, “</a:t>
              </a:r>
              <a:r>
                <a:rPr lang="en-GB" sz="2100" b="1" i="0" kern="1200" dirty="0"/>
                <a:t>Women Wearing Lipstick: Measuring the Bias Between an Object and Its Related Gender</a:t>
              </a:r>
              <a:r>
                <a:rPr lang="en-US" sz="2100" b="1" i="0" u="none" strike="noStrike" kern="1200" baseline="0" dirty="0">
                  <a:latin typeface="TimesNewRomanPS-BoldMT"/>
                </a:rPr>
                <a:t>”</a:t>
              </a:r>
              <a:endParaRPr lang="en-US" sz="2100" kern="1200" dirty="0"/>
            </a:p>
          </p:txBody>
        </p:sp>
      </p:grpSp>
      <p:grpSp>
        <p:nvGrpSpPr>
          <p:cNvPr id="11" name="Group 10">
            <a:extLst>
              <a:ext uri="{FF2B5EF4-FFF2-40B4-BE49-F238E27FC236}">
                <a16:creationId xmlns:a16="http://schemas.microsoft.com/office/drawing/2014/main" id="{B9BB45AF-71A7-129E-A42A-DA0B1D04252A}"/>
              </a:ext>
            </a:extLst>
          </p:cNvPr>
          <p:cNvGrpSpPr/>
          <p:nvPr/>
        </p:nvGrpSpPr>
        <p:grpSpPr>
          <a:xfrm>
            <a:off x="1295400" y="4780830"/>
            <a:ext cx="7947660" cy="619920"/>
            <a:chOff x="567690" y="95189"/>
            <a:chExt cx="7947660" cy="619920"/>
          </a:xfrm>
          <a:scene3d>
            <a:camera prst="orthographicFront"/>
            <a:lightRig rig="flat" dir="t"/>
          </a:scene3d>
        </p:grpSpPr>
        <p:sp>
          <p:nvSpPr>
            <p:cNvPr id="12" name="Rectangle: Rounded Corners 11">
              <a:extLst>
                <a:ext uri="{FF2B5EF4-FFF2-40B4-BE49-F238E27FC236}">
                  <a16:creationId xmlns:a16="http://schemas.microsoft.com/office/drawing/2014/main" id="{37D12021-1A74-72E8-5EA3-B894059C54BF}"/>
                </a:ext>
              </a:extLst>
            </p:cNvPr>
            <p:cNvSpPr/>
            <p:nvPr/>
          </p:nvSpPr>
          <p:spPr>
            <a:xfrm>
              <a:off x="567690" y="95189"/>
              <a:ext cx="7947660" cy="619920"/>
            </a:xfrm>
            <a:prstGeom prst="roundRect">
              <a:avLst/>
            </a:prstGeom>
            <a:sp3d prstMaterial="dkEdge">
              <a:bevelT w="8200" h="38100"/>
            </a:sp3d>
          </p:spPr>
          <p:style>
            <a:lnRef idx="1">
              <a:schemeClr val="accent1"/>
            </a:lnRef>
            <a:fillRef idx="2">
              <a:schemeClr val="accent1"/>
            </a:fillRef>
            <a:effectRef idx="1">
              <a:schemeClr val="accent1"/>
            </a:effectRef>
            <a:fontRef idx="minor">
              <a:schemeClr val="dk1"/>
            </a:fontRef>
          </p:style>
          <p:txBody>
            <a:bodyPr/>
            <a:lstStyle/>
            <a:p>
              <a:endParaRPr lang="en-GB"/>
            </a:p>
          </p:txBody>
        </p:sp>
        <p:sp>
          <p:nvSpPr>
            <p:cNvPr id="13" name="Rectangle: Rounded Corners 4">
              <a:extLst>
                <a:ext uri="{FF2B5EF4-FFF2-40B4-BE49-F238E27FC236}">
                  <a16:creationId xmlns:a16="http://schemas.microsoft.com/office/drawing/2014/main" id="{C0D6E297-B186-CB6B-96B2-FE324EE44EAF}"/>
                </a:ext>
              </a:extLst>
            </p:cNvPr>
            <p:cNvSpPr txBox="1"/>
            <p:nvPr/>
          </p:nvSpPr>
          <p:spPr>
            <a:xfrm>
              <a:off x="597952" y="125451"/>
              <a:ext cx="7887136" cy="55939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300403" tIns="0" rIns="300403" bIns="0" numCol="1" spcCol="1270" anchor="ctr" anchorCtr="0">
              <a:noAutofit/>
            </a:bodyPr>
            <a:lstStyle/>
            <a:p>
              <a:pPr marL="0" lvl="0" indent="0" algn="l" defTabSz="933450">
                <a:lnSpc>
                  <a:spcPct val="90000"/>
                </a:lnSpc>
                <a:spcBef>
                  <a:spcPct val="0"/>
                </a:spcBef>
                <a:spcAft>
                  <a:spcPct val="35000"/>
                </a:spcAft>
                <a:buNone/>
              </a:pPr>
              <a:r>
                <a:rPr lang="en-US" sz="2100" kern="1200" dirty="0"/>
                <a:t>Object Sizes   </a:t>
              </a:r>
            </a:p>
          </p:txBody>
        </p:sp>
      </p:grpSp>
    </p:spTree>
    <p:extLst>
      <p:ext uri="{BB962C8B-B14F-4D97-AF65-F5344CB8AC3E}">
        <p14:creationId xmlns:p14="http://schemas.microsoft.com/office/powerpoint/2010/main" val="3647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7" name="Diagram 6">
            <a:extLst>
              <a:ext uri="{FF2B5EF4-FFF2-40B4-BE49-F238E27FC236}">
                <a16:creationId xmlns:a16="http://schemas.microsoft.com/office/drawing/2014/main" id="{A0690034-0BA9-435D-38D1-4978A0DC0E4F}"/>
              </a:ext>
            </a:extLst>
          </p:cNvPr>
          <p:cNvGraphicFramePr/>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909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C0C3D260-2B01-5A45-9582-49D587FFF7D5}"/>
              </a:ext>
            </a:extLst>
          </p:cNvPr>
          <p:cNvSpPr>
            <a:spLocks noGrp="1"/>
          </p:cNvSpPr>
          <p:nvPr>
            <p:ph idx="1"/>
          </p:nvPr>
        </p:nvSpPr>
        <p:spPr>
          <a:xfrm>
            <a:off x="198617" y="1537842"/>
            <a:ext cx="11684000" cy="1630364"/>
          </a:xfrm>
        </p:spPr>
        <p:txBody>
          <a:bodyPr/>
          <a:lstStyle/>
          <a:p>
            <a:pPr algn="ctr"/>
            <a:r>
              <a:rPr lang="en-GB" dirty="0"/>
              <a:t>Most existing metrics focus on object co-occurrence, ignoring important factors like object size, distance, and scene context needed to understand gender bias in datasets.</a:t>
            </a:r>
            <a:endParaRPr lang="en-US" dirty="0"/>
          </a:p>
        </p:txBody>
      </p:sp>
      <p:pic>
        <p:nvPicPr>
          <p:cNvPr id="4" name="Picture 3" descr="A cartoon of a person with a question mark&#10;&#10;Description automatically generated">
            <a:extLst>
              <a:ext uri="{FF2B5EF4-FFF2-40B4-BE49-F238E27FC236}">
                <a16:creationId xmlns:a16="http://schemas.microsoft.com/office/drawing/2014/main" id="{9214284E-2905-90AA-CD79-8B4EFB795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367" y="2438400"/>
            <a:ext cx="4762500" cy="4762500"/>
          </a:xfrm>
          <a:prstGeom prst="rect">
            <a:avLst/>
          </a:prstGeom>
        </p:spPr>
      </p:pic>
    </p:spTree>
    <p:extLst>
      <p:ext uri="{BB962C8B-B14F-4D97-AF65-F5344CB8AC3E}">
        <p14:creationId xmlns:p14="http://schemas.microsoft.com/office/powerpoint/2010/main" val="3173517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3D164-4027-B2E3-15BB-C51008C382A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FC7EC9D-301E-DA4A-06AC-84EBEF551264}"/>
              </a:ext>
            </a:extLst>
          </p:cNvPr>
          <p:cNvSpPr/>
          <p:nvPr/>
        </p:nvSpPr>
        <p:spPr>
          <a:xfrm>
            <a:off x="1905000" y="467087"/>
            <a:ext cx="8382000" cy="553998"/>
          </a:xfrm>
          <a:prstGeom prst="rect">
            <a:avLst/>
          </a:prstGeom>
        </p:spPr>
        <p:txBody>
          <a:bodyPr wrap="square">
            <a:spAutoFit/>
          </a:bodyPr>
          <a:lstStyle/>
          <a:p>
            <a:r>
              <a:rPr lang="en-US" sz="3000" b="1" dirty="0"/>
              <a:t>Factors Considered when Creating the metrics.</a:t>
            </a:r>
          </a:p>
        </p:txBody>
      </p:sp>
      <p:sp>
        <p:nvSpPr>
          <p:cNvPr id="52" name="Rectangle 51">
            <a:extLst>
              <a:ext uri="{FF2B5EF4-FFF2-40B4-BE49-F238E27FC236}">
                <a16:creationId xmlns:a16="http://schemas.microsoft.com/office/drawing/2014/main" id="{60B11766-8D76-CDCE-302F-17FD1D6559A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10" name="Diagram 9">
            <a:extLst>
              <a:ext uri="{FF2B5EF4-FFF2-40B4-BE49-F238E27FC236}">
                <a16:creationId xmlns:a16="http://schemas.microsoft.com/office/drawing/2014/main" id="{5A551EE2-DE4F-B3D0-A2C7-14A126735EC1}"/>
              </a:ext>
            </a:extLst>
          </p:cNvPr>
          <p:cNvGraphicFramePr/>
          <p:nvPr/>
        </p:nvGraphicFramePr>
        <p:xfrm>
          <a:off x="640825" y="1171855"/>
          <a:ext cx="10799583" cy="517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2586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0BE9B-B97A-D66C-D016-B0D71B78AE9B}"/>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2DF20EE-FFED-8557-2410-12F7DEFD8574}"/>
              </a:ext>
            </a:extLst>
          </p:cNvPr>
          <p:cNvSpPr/>
          <p:nvPr/>
        </p:nvSpPr>
        <p:spPr>
          <a:xfrm>
            <a:off x="1905000" y="467087"/>
            <a:ext cx="8382000" cy="553998"/>
          </a:xfrm>
          <a:prstGeom prst="rect">
            <a:avLst/>
          </a:prstGeom>
        </p:spPr>
        <p:txBody>
          <a:bodyPr wrap="square">
            <a:spAutoFit/>
          </a:bodyPr>
          <a:lstStyle/>
          <a:p>
            <a:r>
              <a:rPr lang="en-US" sz="3000" b="1" dirty="0"/>
              <a:t>Factors Considered when Creating the metrics.</a:t>
            </a:r>
          </a:p>
        </p:txBody>
      </p:sp>
      <p:sp>
        <p:nvSpPr>
          <p:cNvPr id="52" name="Rectangle 51">
            <a:extLst>
              <a:ext uri="{FF2B5EF4-FFF2-40B4-BE49-F238E27FC236}">
                <a16:creationId xmlns:a16="http://schemas.microsoft.com/office/drawing/2014/main" id="{E719FF3E-FFF5-A0B0-609F-FA7D25990E5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7" name="Text Placeholder 6">
            <a:extLst>
              <a:ext uri="{FF2B5EF4-FFF2-40B4-BE49-F238E27FC236}">
                <a16:creationId xmlns:a16="http://schemas.microsoft.com/office/drawing/2014/main" id="{D0147C8C-6E56-E685-EEAE-C366A35FA657}"/>
              </a:ext>
            </a:extLst>
          </p:cNvPr>
          <p:cNvSpPr>
            <a:spLocks noGrp="1"/>
          </p:cNvSpPr>
          <p:nvPr>
            <p:ph type="body" idx="1"/>
          </p:nvPr>
        </p:nvSpPr>
        <p:spPr>
          <a:xfrm>
            <a:off x="653700" y="1671639"/>
            <a:ext cx="5386917" cy="639762"/>
          </a:xfrm>
        </p:spPr>
        <p:txBody>
          <a:bodyPr/>
          <a:lstStyle/>
          <a:p>
            <a:r>
              <a:rPr lang="en-US" dirty="0"/>
              <a:t>1. Object – Person Relationship</a:t>
            </a:r>
          </a:p>
          <a:p>
            <a:endParaRPr lang="en-GB" dirty="0"/>
          </a:p>
        </p:txBody>
      </p:sp>
      <p:pic>
        <p:nvPicPr>
          <p:cNvPr id="11" name="Content Placeholder 10">
            <a:extLst>
              <a:ext uri="{FF2B5EF4-FFF2-40B4-BE49-F238E27FC236}">
                <a16:creationId xmlns:a16="http://schemas.microsoft.com/office/drawing/2014/main" id="{6092C485-E3D9-068C-1D25-1F98DB626FE3}"/>
              </a:ext>
            </a:extLst>
          </p:cNvPr>
          <p:cNvPicPr>
            <a:picLocks noGrp="1" noChangeAspect="1"/>
          </p:cNvPicPr>
          <p:nvPr>
            <p:ph sz="half" idx="2"/>
          </p:nvPr>
        </p:nvPicPr>
        <p:blipFill>
          <a:blip r:embed="rId2"/>
          <a:stretch>
            <a:fillRect/>
          </a:stretch>
        </p:blipFill>
        <p:spPr>
          <a:xfrm>
            <a:off x="1692815" y="2174875"/>
            <a:ext cx="3219957" cy="3951288"/>
          </a:xfrm>
        </p:spPr>
      </p:pic>
      <p:pic>
        <p:nvPicPr>
          <p:cNvPr id="16" name="Content Placeholder 15">
            <a:extLst>
              <a:ext uri="{FF2B5EF4-FFF2-40B4-BE49-F238E27FC236}">
                <a16:creationId xmlns:a16="http://schemas.microsoft.com/office/drawing/2014/main" id="{6683FF82-987E-860B-9F85-F62C9BC84E21}"/>
              </a:ext>
            </a:extLst>
          </p:cNvPr>
          <p:cNvPicPr>
            <a:picLocks noGrp="1" noChangeAspect="1"/>
          </p:cNvPicPr>
          <p:nvPr>
            <p:ph sz="quarter" idx="4"/>
          </p:nvPr>
        </p:nvPicPr>
        <p:blipFill>
          <a:blip r:embed="rId3"/>
          <a:stretch>
            <a:fillRect/>
          </a:stretch>
        </p:blipFill>
        <p:spPr>
          <a:xfrm>
            <a:off x="6963326" y="2174875"/>
            <a:ext cx="3848586" cy="3951288"/>
          </a:xfrm>
        </p:spPr>
      </p:pic>
    </p:spTree>
    <p:extLst>
      <p:ext uri="{BB962C8B-B14F-4D97-AF65-F5344CB8AC3E}">
        <p14:creationId xmlns:p14="http://schemas.microsoft.com/office/powerpoint/2010/main" val="350241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C3C83-BB22-1BDE-BEE0-A3C56224385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2FC2B50-EEEF-B924-C707-E7B123FD3434}"/>
              </a:ext>
            </a:extLst>
          </p:cNvPr>
          <p:cNvSpPr/>
          <p:nvPr/>
        </p:nvSpPr>
        <p:spPr>
          <a:xfrm>
            <a:off x="1905000" y="467087"/>
            <a:ext cx="8382000" cy="553998"/>
          </a:xfrm>
          <a:prstGeom prst="rect">
            <a:avLst/>
          </a:prstGeom>
        </p:spPr>
        <p:txBody>
          <a:bodyPr wrap="square">
            <a:spAutoFit/>
          </a:bodyPr>
          <a:lstStyle/>
          <a:p>
            <a:r>
              <a:rPr lang="en-US" sz="3000" b="1" dirty="0"/>
              <a:t>Factors Considered when Creating the metrics.</a:t>
            </a:r>
          </a:p>
        </p:txBody>
      </p:sp>
      <p:sp>
        <p:nvSpPr>
          <p:cNvPr id="52" name="Rectangle 51">
            <a:extLst>
              <a:ext uri="{FF2B5EF4-FFF2-40B4-BE49-F238E27FC236}">
                <a16:creationId xmlns:a16="http://schemas.microsoft.com/office/drawing/2014/main" id="{0B74DB45-E6DF-F36F-3827-B069C1E5131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7" name="Text Placeholder 6">
            <a:extLst>
              <a:ext uri="{FF2B5EF4-FFF2-40B4-BE49-F238E27FC236}">
                <a16:creationId xmlns:a16="http://schemas.microsoft.com/office/drawing/2014/main" id="{FCC6F221-8FCA-E07A-6401-D952EE16C2CC}"/>
              </a:ext>
            </a:extLst>
          </p:cNvPr>
          <p:cNvSpPr>
            <a:spLocks noGrp="1"/>
          </p:cNvSpPr>
          <p:nvPr>
            <p:ph type="body" idx="1"/>
          </p:nvPr>
        </p:nvSpPr>
        <p:spPr>
          <a:xfrm>
            <a:off x="653700" y="1671639"/>
            <a:ext cx="5386917" cy="639762"/>
          </a:xfrm>
        </p:spPr>
        <p:txBody>
          <a:bodyPr/>
          <a:lstStyle/>
          <a:p>
            <a:r>
              <a:rPr lang="en-US" dirty="0"/>
              <a:t>2. Scene Context </a:t>
            </a:r>
          </a:p>
          <a:p>
            <a:endParaRPr lang="en-GB" dirty="0"/>
          </a:p>
        </p:txBody>
      </p:sp>
      <p:pic>
        <p:nvPicPr>
          <p:cNvPr id="11" name="Content Placeholder 10">
            <a:extLst>
              <a:ext uri="{FF2B5EF4-FFF2-40B4-BE49-F238E27FC236}">
                <a16:creationId xmlns:a16="http://schemas.microsoft.com/office/drawing/2014/main" id="{DD8B0909-CD7A-3299-EE48-F40D50BC3230}"/>
              </a:ext>
            </a:extLst>
          </p:cNvPr>
          <p:cNvPicPr>
            <a:picLocks noGrp="1" noChangeAspect="1"/>
          </p:cNvPicPr>
          <p:nvPr>
            <p:ph sz="half" idx="2"/>
          </p:nvPr>
        </p:nvPicPr>
        <p:blipFill>
          <a:blip r:embed="rId2"/>
          <a:stretch>
            <a:fillRect/>
          </a:stretch>
        </p:blipFill>
        <p:spPr>
          <a:xfrm>
            <a:off x="2438400" y="1991520"/>
            <a:ext cx="3219957" cy="3951288"/>
          </a:xfrm>
        </p:spPr>
      </p:pic>
      <p:pic>
        <p:nvPicPr>
          <p:cNvPr id="5" name="Picture 4">
            <a:extLst>
              <a:ext uri="{FF2B5EF4-FFF2-40B4-BE49-F238E27FC236}">
                <a16:creationId xmlns:a16="http://schemas.microsoft.com/office/drawing/2014/main" id="{7A4A776E-C133-FE7B-3715-61BB5E662459}"/>
              </a:ext>
            </a:extLst>
          </p:cNvPr>
          <p:cNvPicPr>
            <a:picLocks noChangeAspect="1"/>
          </p:cNvPicPr>
          <p:nvPr/>
        </p:nvPicPr>
        <p:blipFill>
          <a:blip r:embed="rId3"/>
          <a:stretch>
            <a:fillRect/>
          </a:stretch>
        </p:blipFill>
        <p:spPr>
          <a:xfrm>
            <a:off x="6934200" y="1201243"/>
            <a:ext cx="2636748" cy="5189670"/>
          </a:xfrm>
          <a:prstGeom prst="rect">
            <a:avLst/>
          </a:prstGeom>
        </p:spPr>
      </p:pic>
    </p:spTree>
    <p:extLst>
      <p:ext uri="{BB962C8B-B14F-4D97-AF65-F5344CB8AC3E}">
        <p14:creationId xmlns:p14="http://schemas.microsoft.com/office/powerpoint/2010/main" val="2385619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C00B8-E995-2B56-D260-D369BF08653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7AE60BC-8834-9089-502F-62E6C7ADCD0D}"/>
              </a:ext>
            </a:extLst>
          </p:cNvPr>
          <p:cNvSpPr/>
          <p:nvPr/>
        </p:nvSpPr>
        <p:spPr>
          <a:xfrm>
            <a:off x="1905000" y="467087"/>
            <a:ext cx="8382000" cy="553998"/>
          </a:xfrm>
          <a:prstGeom prst="rect">
            <a:avLst/>
          </a:prstGeom>
        </p:spPr>
        <p:txBody>
          <a:bodyPr wrap="square">
            <a:spAutoFit/>
          </a:bodyPr>
          <a:lstStyle/>
          <a:p>
            <a:r>
              <a:rPr lang="en-US" sz="3000" b="1" dirty="0"/>
              <a:t>Factors Considered when Creating the metrics.</a:t>
            </a:r>
          </a:p>
        </p:txBody>
      </p:sp>
      <p:sp>
        <p:nvSpPr>
          <p:cNvPr id="52" name="Rectangle 51">
            <a:extLst>
              <a:ext uri="{FF2B5EF4-FFF2-40B4-BE49-F238E27FC236}">
                <a16:creationId xmlns:a16="http://schemas.microsoft.com/office/drawing/2014/main" id="{713E192F-5878-2BF4-52CE-3635A7BC25F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248BCE38-1716-EEE4-DC18-E047AA8DFA39}"/>
              </a:ext>
            </a:extLst>
          </p:cNvPr>
          <p:cNvSpPr>
            <a:spLocks noGrp="1"/>
          </p:cNvSpPr>
          <p:nvPr>
            <p:ph idx="1"/>
          </p:nvPr>
        </p:nvSpPr>
        <p:spPr>
          <a:xfrm>
            <a:off x="198617" y="1456059"/>
            <a:ext cx="12145783" cy="4876155"/>
          </a:xfrm>
        </p:spPr>
        <p:txBody>
          <a:bodyPr>
            <a:normAutofit/>
          </a:bodyPr>
          <a:lstStyle/>
          <a:p>
            <a:pPr marL="514350" indent="-514350">
              <a:buAutoNum type="arabicPeriod"/>
            </a:pPr>
            <a:r>
              <a:rPr lang="en-US" dirty="0"/>
              <a:t>Scene Context – Used CLIP Model </a:t>
            </a:r>
          </a:p>
          <a:p>
            <a:r>
              <a:rPr lang="en-GB" sz="2400" dirty="0"/>
              <a:t>Scene embeddings capturing environmental and semantic information.</a:t>
            </a:r>
          </a:p>
          <a:p>
            <a:pPr marL="0" indent="0">
              <a:buNone/>
            </a:pPr>
            <a:r>
              <a:rPr lang="en-GB" sz="2400" dirty="0"/>
              <a:t>	Example :- "kitchen" scenes may show biases towards females.</a:t>
            </a:r>
          </a:p>
          <a:p>
            <a:pPr marL="0" indent="0">
              <a:buNone/>
            </a:pPr>
            <a:endParaRPr lang="en-GB" sz="2400" dirty="0"/>
          </a:p>
        </p:txBody>
      </p:sp>
      <p:pic>
        <p:nvPicPr>
          <p:cNvPr id="4" name="Picture 3">
            <a:extLst>
              <a:ext uri="{FF2B5EF4-FFF2-40B4-BE49-F238E27FC236}">
                <a16:creationId xmlns:a16="http://schemas.microsoft.com/office/drawing/2014/main" id="{8272BAF2-0BBB-0D05-28F6-3B1DB9A6F95C}"/>
              </a:ext>
            </a:extLst>
          </p:cNvPr>
          <p:cNvPicPr>
            <a:picLocks noChangeAspect="1"/>
          </p:cNvPicPr>
          <p:nvPr/>
        </p:nvPicPr>
        <p:blipFill>
          <a:blip r:embed="rId2"/>
          <a:stretch>
            <a:fillRect/>
          </a:stretch>
        </p:blipFill>
        <p:spPr>
          <a:xfrm>
            <a:off x="1066800" y="2904560"/>
            <a:ext cx="4239685" cy="3486353"/>
          </a:xfrm>
          <a:prstGeom prst="rect">
            <a:avLst/>
          </a:prstGeom>
        </p:spPr>
      </p:pic>
      <p:pic>
        <p:nvPicPr>
          <p:cNvPr id="8" name="Picture 7">
            <a:extLst>
              <a:ext uri="{FF2B5EF4-FFF2-40B4-BE49-F238E27FC236}">
                <a16:creationId xmlns:a16="http://schemas.microsoft.com/office/drawing/2014/main" id="{E9ED7355-888D-4216-89A5-5872813CB0D1}"/>
              </a:ext>
            </a:extLst>
          </p:cNvPr>
          <p:cNvPicPr>
            <a:picLocks noChangeAspect="1"/>
          </p:cNvPicPr>
          <p:nvPr/>
        </p:nvPicPr>
        <p:blipFill>
          <a:blip r:embed="rId3"/>
          <a:stretch>
            <a:fillRect/>
          </a:stretch>
        </p:blipFill>
        <p:spPr>
          <a:xfrm>
            <a:off x="6859080" y="2904560"/>
            <a:ext cx="4402695" cy="3345377"/>
          </a:xfrm>
          <a:prstGeom prst="rect">
            <a:avLst/>
          </a:prstGeom>
        </p:spPr>
      </p:pic>
    </p:spTree>
    <p:extLst>
      <p:ext uri="{BB962C8B-B14F-4D97-AF65-F5344CB8AC3E}">
        <p14:creationId xmlns:p14="http://schemas.microsoft.com/office/powerpoint/2010/main" val="3936482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A40AC-4F47-83FC-458B-B530B5A323D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E9AD1ED-101E-C79D-763D-CF2CE5C253A9}"/>
              </a:ext>
            </a:extLst>
          </p:cNvPr>
          <p:cNvSpPr/>
          <p:nvPr/>
        </p:nvSpPr>
        <p:spPr>
          <a:xfrm>
            <a:off x="1905000" y="467087"/>
            <a:ext cx="8382000" cy="553998"/>
          </a:xfrm>
          <a:prstGeom prst="rect">
            <a:avLst/>
          </a:prstGeom>
        </p:spPr>
        <p:txBody>
          <a:bodyPr wrap="square">
            <a:spAutoFit/>
          </a:bodyPr>
          <a:lstStyle/>
          <a:p>
            <a:r>
              <a:rPr lang="en-US" sz="3000" b="1" dirty="0"/>
              <a:t>Factors Considered when Creating the metrics.</a:t>
            </a:r>
          </a:p>
        </p:txBody>
      </p:sp>
      <p:sp>
        <p:nvSpPr>
          <p:cNvPr id="52" name="Rectangle 51">
            <a:extLst>
              <a:ext uri="{FF2B5EF4-FFF2-40B4-BE49-F238E27FC236}">
                <a16:creationId xmlns:a16="http://schemas.microsoft.com/office/drawing/2014/main" id="{8BC89B6F-6080-6B2C-3723-C0C261DA8F8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A5E82631-BED2-F9EF-1BD1-28918E7BC249}"/>
              </a:ext>
            </a:extLst>
          </p:cNvPr>
          <p:cNvSpPr>
            <a:spLocks noGrp="1"/>
          </p:cNvSpPr>
          <p:nvPr>
            <p:ph idx="1"/>
          </p:nvPr>
        </p:nvSpPr>
        <p:spPr>
          <a:xfrm>
            <a:off x="198617" y="1456059"/>
            <a:ext cx="12145783" cy="4876155"/>
          </a:xfrm>
        </p:spPr>
        <p:txBody>
          <a:bodyPr>
            <a:normAutofit/>
          </a:bodyPr>
          <a:lstStyle/>
          <a:p>
            <a:pPr marL="514350" indent="-514350">
              <a:buAutoNum type="arabicPeriod"/>
            </a:pPr>
            <a:r>
              <a:rPr lang="en-US" dirty="0"/>
              <a:t>Scene Context – With Places365 </a:t>
            </a:r>
          </a:p>
        </p:txBody>
      </p:sp>
      <p:pic>
        <p:nvPicPr>
          <p:cNvPr id="5" name="Picture 4">
            <a:extLst>
              <a:ext uri="{FF2B5EF4-FFF2-40B4-BE49-F238E27FC236}">
                <a16:creationId xmlns:a16="http://schemas.microsoft.com/office/drawing/2014/main" id="{28DB3165-7AE1-B5EE-9048-26661E5720F9}"/>
              </a:ext>
            </a:extLst>
          </p:cNvPr>
          <p:cNvPicPr>
            <a:picLocks noChangeAspect="1"/>
          </p:cNvPicPr>
          <p:nvPr/>
        </p:nvPicPr>
        <p:blipFill>
          <a:blip r:embed="rId2"/>
          <a:stretch>
            <a:fillRect/>
          </a:stretch>
        </p:blipFill>
        <p:spPr>
          <a:xfrm>
            <a:off x="1895669" y="2133600"/>
            <a:ext cx="3101609" cy="4092295"/>
          </a:xfrm>
          <a:prstGeom prst="rect">
            <a:avLst/>
          </a:prstGeom>
        </p:spPr>
      </p:pic>
      <p:pic>
        <p:nvPicPr>
          <p:cNvPr id="7" name="Picture 6">
            <a:extLst>
              <a:ext uri="{FF2B5EF4-FFF2-40B4-BE49-F238E27FC236}">
                <a16:creationId xmlns:a16="http://schemas.microsoft.com/office/drawing/2014/main" id="{A23915D9-A1FE-E985-54DE-9C05725E7761}"/>
              </a:ext>
            </a:extLst>
          </p:cNvPr>
          <p:cNvPicPr>
            <a:picLocks noChangeAspect="1"/>
          </p:cNvPicPr>
          <p:nvPr/>
        </p:nvPicPr>
        <p:blipFill>
          <a:blip r:embed="rId3"/>
          <a:stretch>
            <a:fillRect/>
          </a:stretch>
        </p:blipFill>
        <p:spPr>
          <a:xfrm>
            <a:off x="6307275" y="2152261"/>
            <a:ext cx="3939881" cy="4130398"/>
          </a:xfrm>
          <a:prstGeom prst="rect">
            <a:avLst/>
          </a:prstGeom>
        </p:spPr>
      </p:pic>
    </p:spTree>
    <p:extLst>
      <p:ext uri="{BB962C8B-B14F-4D97-AF65-F5344CB8AC3E}">
        <p14:creationId xmlns:p14="http://schemas.microsoft.com/office/powerpoint/2010/main" val="971232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24F1C-B76B-357F-C5F0-1C88FF68A43E}"/>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3349109-18C8-A97B-B910-9508E9F49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846"/>
            <a:ext cx="12192000" cy="5816308"/>
          </a:xfrm>
          <a:prstGeom prst="rect">
            <a:avLst/>
          </a:prstGeom>
        </p:spPr>
      </p:pic>
    </p:spTree>
    <p:extLst>
      <p:ext uri="{BB962C8B-B14F-4D97-AF65-F5344CB8AC3E}">
        <p14:creationId xmlns:p14="http://schemas.microsoft.com/office/powerpoint/2010/main" val="3143036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398D5-A143-FAF4-B804-90B79DB1B1D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AB751A83-AD11-538B-696E-EAE88029F7CF}"/>
              </a:ext>
            </a:extLst>
          </p:cNvPr>
          <p:cNvSpPr/>
          <p:nvPr/>
        </p:nvSpPr>
        <p:spPr>
          <a:xfrm>
            <a:off x="1905000" y="467087"/>
            <a:ext cx="8382000" cy="553998"/>
          </a:xfrm>
          <a:prstGeom prst="rect">
            <a:avLst/>
          </a:prstGeom>
        </p:spPr>
        <p:txBody>
          <a:bodyPr wrap="square">
            <a:spAutoFit/>
          </a:bodyPr>
          <a:lstStyle/>
          <a:p>
            <a:r>
              <a:rPr lang="en-US" sz="3000" b="1" dirty="0"/>
              <a:t>Factors Considered when Creating the metrics.</a:t>
            </a:r>
          </a:p>
        </p:txBody>
      </p:sp>
      <p:sp>
        <p:nvSpPr>
          <p:cNvPr id="52" name="Rectangle 51">
            <a:extLst>
              <a:ext uri="{FF2B5EF4-FFF2-40B4-BE49-F238E27FC236}">
                <a16:creationId xmlns:a16="http://schemas.microsoft.com/office/drawing/2014/main" id="{E7ECEFE5-8C71-2EA8-0C16-886D85374E3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7" name="Text Placeholder 6">
            <a:extLst>
              <a:ext uri="{FF2B5EF4-FFF2-40B4-BE49-F238E27FC236}">
                <a16:creationId xmlns:a16="http://schemas.microsoft.com/office/drawing/2014/main" id="{BE165E73-29E9-504F-698D-43D070171DA8}"/>
              </a:ext>
            </a:extLst>
          </p:cNvPr>
          <p:cNvSpPr>
            <a:spLocks noGrp="1"/>
          </p:cNvSpPr>
          <p:nvPr>
            <p:ph type="body" idx="1"/>
          </p:nvPr>
        </p:nvSpPr>
        <p:spPr>
          <a:xfrm>
            <a:off x="653700" y="1671639"/>
            <a:ext cx="9815247" cy="639762"/>
          </a:xfrm>
        </p:spPr>
        <p:txBody>
          <a:bodyPr>
            <a:normAutofit fontScale="92500" lnSpcReduction="20000"/>
          </a:bodyPr>
          <a:lstStyle/>
          <a:p>
            <a:r>
              <a:rPr lang="en-US" dirty="0"/>
              <a:t>3. Co-occurrence Trends - </a:t>
            </a:r>
            <a:r>
              <a:rPr lang="en-GB" dirty="0"/>
              <a:t>Frequency of objects appearing with specific genders.</a:t>
            </a:r>
            <a:endParaRPr lang="en-US" dirty="0"/>
          </a:p>
          <a:p>
            <a:endParaRPr lang="en-GB" dirty="0"/>
          </a:p>
        </p:txBody>
      </p:sp>
      <p:pic>
        <p:nvPicPr>
          <p:cNvPr id="4098" name="Picture 2">
            <a:extLst>
              <a:ext uri="{FF2B5EF4-FFF2-40B4-BE49-F238E27FC236}">
                <a16:creationId xmlns:a16="http://schemas.microsoft.com/office/drawing/2014/main" id="{DE2E4CDF-A6CB-F9A9-FD43-1330ACA5FAD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286000" y="1981200"/>
            <a:ext cx="8182947" cy="434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959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871D8-86A3-C8C1-8DEA-936CAF9A28B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1165E9A-E40D-3F47-DD65-BB70EC231E58}"/>
              </a:ext>
            </a:extLst>
          </p:cNvPr>
          <p:cNvSpPr/>
          <p:nvPr/>
        </p:nvSpPr>
        <p:spPr>
          <a:xfrm>
            <a:off x="1905000" y="467087"/>
            <a:ext cx="8382000" cy="553998"/>
          </a:xfrm>
          <a:prstGeom prst="rect">
            <a:avLst/>
          </a:prstGeom>
        </p:spPr>
        <p:txBody>
          <a:bodyPr wrap="square">
            <a:spAutoFit/>
          </a:bodyPr>
          <a:lstStyle/>
          <a:p>
            <a:r>
              <a:rPr lang="en-US" sz="3000" b="1"/>
              <a:t>Factors Considered when Creating the metrics.</a:t>
            </a:r>
            <a:endParaRPr lang="en-US" sz="3000" b="1" dirty="0"/>
          </a:p>
        </p:txBody>
      </p:sp>
      <p:sp>
        <p:nvSpPr>
          <p:cNvPr id="52" name="Rectangle 51">
            <a:extLst>
              <a:ext uri="{FF2B5EF4-FFF2-40B4-BE49-F238E27FC236}">
                <a16:creationId xmlns:a16="http://schemas.microsoft.com/office/drawing/2014/main" id="{3ACC6C19-B39A-313C-673A-B072909CCAC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7" name="Text Placeholder 6">
            <a:extLst>
              <a:ext uri="{FF2B5EF4-FFF2-40B4-BE49-F238E27FC236}">
                <a16:creationId xmlns:a16="http://schemas.microsoft.com/office/drawing/2014/main" id="{B2605B29-6E78-8EDA-0F8C-2E50AF007CC7}"/>
              </a:ext>
            </a:extLst>
          </p:cNvPr>
          <p:cNvSpPr>
            <a:spLocks noGrp="1"/>
          </p:cNvSpPr>
          <p:nvPr>
            <p:ph type="body" idx="1"/>
          </p:nvPr>
        </p:nvSpPr>
        <p:spPr>
          <a:xfrm>
            <a:off x="653700" y="1671639"/>
            <a:ext cx="5386917" cy="639762"/>
          </a:xfrm>
        </p:spPr>
        <p:txBody>
          <a:bodyPr/>
          <a:lstStyle/>
          <a:p>
            <a:r>
              <a:rPr lang="en-US"/>
              <a:t>3. Co – occurrence Trends </a:t>
            </a:r>
          </a:p>
          <a:p>
            <a:endParaRPr lang="en-GB" dirty="0"/>
          </a:p>
        </p:txBody>
      </p:sp>
      <p:pic>
        <p:nvPicPr>
          <p:cNvPr id="4" name="Picture 3">
            <a:extLst>
              <a:ext uri="{FF2B5EF4-FFF2-40B4-BE49-F238E27FC236}">
                <a16:creationId xmlns:a16="http://schemas.microsoft.com/office/drawing/2014/main" id="{EC9F79D6-20AF-985A-3BEC-F45498D47771}"/>
              </a:ext>
            </a:extLst>
          </p:cNvPr>
          <p:cNvPicPr>
            <a:picLocks noChangeAspect="1"/>
          </p:cNvPicPr>
          <p:nvPr/>
        </p:nvPicPr>
        <p:blipFill>
          <a:blip r:embed="rId2"/>
          <a:stretch>
            <a:fillRect/>
          </a:stretch>
        </p:blipFill>
        <p:spPr>
          <a:xfrm>
            <a:off x="914400" y="2005061"/>
            <a:ext cx="9045724" cy="4359018"/>
          </a:xfrm>
          <a:prstGeom prst="rect">
            <a:avLst/>
          </a:prstGeom>
        </p:spPr>
      </p:pic>
    </p:spTree>
    <p:extLst>
      <p:ext uri="{BB962C8B-B14F-4D97-AF65-F5344CB8AC3E}">
        <p14:creationId xmlns:p14="http://schemas.microsoft.com/office/powerpoint/2010/main" val="2558421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FD26-3B96-6A2E-C922-8686E999AA4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C218F3E-8D14-1BA8-F05B-21E5A0BBB642}"/>
              </a:ext>
            </a:extLst>
          </p:cNvPr>
          <p:cNvSpPr/>
          <p:nvPr/>
        </p:nvSpPr>
        <p:spPr>
          <a:xfrm>
            <a:off x="3334633" y="76200"/>
            <a:ext cx="5522733" cy="769441"/>
          </a:xfrm>
          <a:prstGeom prst="rect">
            <a:avLst/>
          </a:prstGeom>
        </p:spPr>
        <p:txBody>
          <a:bodyPr wrap="square">
            <a:spAutoFit/>
          </a:bodyPr>
          <a:lstStyle/>
          <a:p>
            <a:r>
              <a:rPr lang="en-US" sz="4400" u="sng" dirty="0"/>
              <a:t>Building The Metrics.</a:t>
            </a:r>
            <a:endParaRPr lang="en-US" sz="4400" dirty="0"/>
          </a:p>
        </p:txBody>
      </p:sp>
      <p:sp>
        <p:nvSpPr>
          <p:cNvPr id="52" name="Rectangle 51">
            <a:extLst>
              <a:ext uri="{FF2B5EF4-FFF2-40B4-BE49-F238E27FC236}">
                <a16:creationId xmlns:a16="http://schemas.microsoft.com/office/drawing/2014/main" id="{81DC3795-C04B-AEDB-B59E-71CD3F3C36A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5" name="Diagram 4">
            <a:extLst>
              <a:ext uri="{FF2B5EF4-FFF2-40B4-BE49-F238E27FC236}">
                <a16:creationId xmlns:a16="http://schemas.microsoft.com/office/drawing/2014/main" id="{1EC989C0-249A-B1E5-91D9-8875B1161887}"/>
              </a:ext>
            </a:extLst>
          </p:cNvPr>
          <p:cNvGraphicFramePr/>
          <p:nvPr/>
        </p:nvGraphicFramePr>
        <p:xfrm>
          <a:off x="533400" y="927149"/>
          <a:ext cx="10591800" cy="5003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342402D9-0827-22B5-AB5B-8B0AF8E94A87}"/>
              </a:ext>
            </a:extLst>
          </p:cNvPr>
          <p:cNvSpPr txBox="1"/>
          <p:nvPr/>
        </p:nvSpPr>
        <p:spPr>
          <a:xfrm>
            <a:off x="8872917" y="1981200"/>
            <a:ext cx="18288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Generating synthetic data and testing the created metric </a:t>
            </a:r>
          </a:p>
        </p:txBody>
      </p:sp>
      <p:grpSp>
        <p:nvGrpSpPr>
          <p:cNvPr id="2" name="Group 1">
            <a:extLst>
              <a:ext uri="{FF2B5EF4-FFF2-40B4-BE49-F238E27FC236}">
                <a16:creationId xmlns:a16="http://schemas.microsoft.com/office/drawing/2014/main" id="{52A39CAC-1120-E3EE-0A1A-7CFFA81DBB50}"/>
              </a:ext>
            </a:extLst>
          </p:cNvPr>
          <p:cNvGrpSpPr/>
          <p:nvPr/>
        </p:nvGrpSpPr>
        <p:grpSpPr>
          <a:xfrm>
            <a:off x="6858000" y="1981200"/>
            <a:ext cx="1832877" cy="3864825"/>
            <a:chOff x="4150351" y="1119051"/>
            <a:chExt cx="1832877" cy="3864825"/>
          </a:xfrm>
        </p:grpSpPr>
        <p:sp>
          <p:nvSpPr>
            <p:cNvPr id="3" name="Rectangle 2">
              <a:extLst>
                <a:ext uri="{FF2B5EF4-FFF2-40B4-BE49-F238E27FC236}">
                  <a16:creationId xmlns:a16="http://schemas.microsoft.com/office/drawing/2014/main" id="{01418E60-7811-646B-69B6-25A0BC5A22A6}"/>
                </a:ext>
              </a:extLst>
            </p:cNvPr>
            <p:cNvSpPr/>
            <p:nvPr/>
          </p:nvSpPr>
          <p:spPr>
            <a:xfrm>
              <a:off x="4150351" y="1119051"/>
              <a:ext cx="1832877" cy="378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 name="TextBox 3">
              <a:extLst>
                <a:ext uri="{FF2B5EF4-FFF2-40B4-BE49-F238E27FC236}">
                  <a16:creationId xmlns:a16="http://schemas.microsoft.com/office/drawing/2014/main" id="{8E71E3D1-E3FF-8175-C2B9-AE179130D1D6}"/>
                </a:ext>
              </a:extLst>
            </p:cNvPr>
            <p:cNvSpPr txBox="1"/>
            <p:nvPr/>
          </p:nvSpPr>
          <p:spPr>
            <a:xfrm>
              <a:off x="4150351" y="1203876"/>
              <a:ext cx="1832877" cy="378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GB" sz="1600" dirty="0"/>
                <a:t>Develop a bias metric library capable of evaluating contextual bias in datasets.</a:t>
              </a:r>
              <a:endParaRPr lang="en-US" sz="1600" kern="1200" dirty="0"/>
            </a:p>
          </p:txBody>
        </p:sp>
      </p:grpSp>
    </p:spTree>
    <p:extLst>
      <p:ext uri="{BB962C8B-B14F-4D97-AF65-F5344CB8AC3E}">
        <p14:creationId xmlns:p14="http://schemas.microsoft.com/office/powerpoint/2010/main" val="1493129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4A337-79E3-0EE8-52DA-7CC38ADB020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8454BC6-9976-738E-A2AC-0849C68AF8EB}"/>
              </a:ext>
            </a:extLst>
          </p:cNvPr>
          <p:cNvSpPr/>
          <p:nvPr/>
        </p:nvSpPr>
        <p:spPr>
          <a:xfrm>
            <a:off x="3334633" y="76200"/>
            <a:ext cx="5522733" cy="769441"/>
          </a:xfrm>
          <a:prstGeom prst="rect">
            <a:avLst/>
          </a:prstGeom>
        </p:spPr>
        <p:txBody>
          <a:bodyPr wrap="square">
            <a:spAutoFit/>
          </a:bodyPr>
          <a:lstStyle/>
          <a:p>
            <a:r>
              <a:rPr lang="en-US" sz="4400" u="sng" dirty="0"/>
              <a:t>Level of completion.</a:t>
            </a:r>
            <a:endParaRPr lang="en-US" sz="4400" dirty="0"/>
          </a:p>
        </p:txBody>
      </p:sp>
      <p:sp>
        <p:nvSpPr>
          <p:cNvPr id="52" name="Rectangle 51">
            <a:extLst>
              <a:ext uri="{FF2B5EF4-FFF2-40B4-BE49-F238E27FC236}">
                <a16:creationId xmlns:a16="http://schemas.microsoft.com/office/drawing/2014/main" id="{B63B33D6-E785-300A-94D6-B79298F63A9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5" name="Diagram 4">
            <a:extLst>
              <a:ext uri="{FF2B5EF4-FFF2-40B4-BE49-F238E27FC236}">
                <a16:creationId xmlns:a16="http://schemas.microsoft.com/office/drawing/2014/main" id="{84A589E1-CC0F-9776-2C64-7D0AEF9529EC}"/>
              </a:ext>
            </a:extLst>
          </p:cNvPr>
          <p:cNvGraphicFramePr/>
          <p:nvPr/>
        </p:nvGraphicFramePr>
        <p:xfrm>
          <a:off x="264933" y="845641"/>
          <a:ext cx="11582400" cy="5085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1534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676400" y="227634"/>
            <a:ext cx="9448800" cy="769441"/>
          </a:xfrm>
          <a:prstGeom prst="rect">
            <a:avLst/>
          </a:prstGeom>
        </p:spPr>
        <p:txBody>
          <a:bodyPr wrap="square">
            <a:spAutoFit/>
          </a:bodyPr>
          <a:lstStyle/>
          <a:p>
            <a:r>
              <a:rPr lang="en-US" sz="4400" u="sng" dirty="0"/>
              <a:t>Proof of completion:  Dataset Filtering</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BF65E6D3-B135-ED04-84A9-638BA288EB12}"/>
              </a:ext>
            </a:extLst>
          </p:cNvPr>
          <p:cNvSpPr>
            <a:spLocks noGrp="1"/>
          </p:cNvSpPr>
          <p:nvPr>
            <p:ph idx="1"/>
          </p:nvPr>
        </p:nvSpPr>
        <p:spPr/>
        <p:txBody>
          <a:bodyPr>
            <a:normAutofit/>
          </a:bodyPr>
          <a:lstStyle/>
          <a:p>
            <a:r>
              <a:rPr lang="en-GB" sz="2800" dirty="0"/>
              <a:t>Filtering images containing both ‘Person’ annotations and targeted objects.</a:t>
            </a:r>
          </a:p>
          <a:p>
            <a:endParaRPr lang="en-GB" sz="2800" dirty="0"/>
          </a:p>
        </p:txBody>
      </p:sp>
      <p:pic>
        <p:nvPicPr>
          <p:cNvPr id="5" name="Picture 4">
            <a:extLst>
              <a:ext uri="{FF2B5EF4-FFF2-40B4-BE49-F238E27FC236}">
                <a16:creationId xmlns:a16="http://schemas.microsoft.com/office/drawing/2014/main" id="{AC865283-8433-CB8E-97FA-F5F3899C5945}"/>
              </a:ext>
            </a:extLst>
          </p:cNvPr>
          <p:cNvPicPr>
            <a:picLocks noChangeAspect="1"/>
          </p:cNvPicPr>
          <p:nvPr/>
        </p:nvPicPr>
        <p:blipFill>
          <a:blip r:embed="rId2"/>
          <a:stretch>
            <a:fillRect/>
          </a:stretch>
        </p:blipFill>
        <p:spPr>
          <a:xfrm>
            <a:off x="609600" y="2057400"/>
            <a:ext cx="5125557" cy="4114800"/>
          </a:xfrm>
          <a:prstGeom prst="rect">
            <a:avLst/>
          </a:prstGeom>
        </p:spPr>
      </p:pic>
      <p:pic>
        <p:nvPicPr>
          <p:cNvPr id="6" name="Picture 5">
            <a:extLst>
              <a:ext uri="{FF2B5EF4-FFF2-40B4-BE49-F238E27FC236}">
                <a16:creationId xmlns:a16="http://schemas.microsoft.com/office/drawing/2014/main" id="{736ED900-7430-1599-D708-C11DE771FDB1}"/>
              </a:ext>
            </a:extLst>
          </p:cNvPr>
          <p:cNvPicPr>
            <a:picLocks noChangeAspect="1"/>
          </p:cNvPicPr>
          <p:nvPr/>
        </p:nvPicPr>
        <p:blipFill>
          <a:blip r:embed="rId3"/>
          <a:stretch>
            <a:fillRect/>
          </a:stretch>
        </p:blipFill>
        <p:spPr>
          <a:xfrm>
            <a:off x="5486400" y="2057400"/>
            <a:ext cx="6705600" cy="2148652"/>
          </a:xfrm>
          <a:prstGeom prst="rect">
            <a:avLst/>
          </a:prstGeom>
        </p:spPr>
      </p:pic>
    </p:spTree>
    <p:extLst>
      <p:ext uri="{BB962C8B-B14F-4D97-AF65-F5344CB8AC3E}">
        <p14:creationId xmlns:p14="http://schemas.microsoft.com/office/powerpoint/2010/main" val="483937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592D-C1F1-3497-D609-28F3069F04D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7F691743-29D0-94ED-7898-93FD66194223}"/>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Object Detection and Segmentation</a:t>
            </a:r>
            <a:endParaRPr lang="en-US" sz="3600" dirty="0"/>
          </a:p>
        </p:txBody>
      </p:sp>
      <p:sp>
        <p:nvSpPr>
          <p:cNvPr id="52" name="Rectangle 51">
            <a:extLst>
              <a:ext uri="{FF2B5EF4-FFF2-40B4-BE49-F238E27FC236}">
                <a16:creationId xmlns:a16="http://schemas.microsoft.com/office/drawing/2014/main" id="{0FF040AE-638E-6C9A-4462-2A1BA3B401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47828DB9-57B1-A193-8EE6-8B7D1823AEF8}"/>
              </a:ext>
            </a:extLst>
          </p:cNvPr>
          <p:cNvSpPr>
            <a:spLocks noGrp="1"/>
          </p:cNvSpPr>
          <p:nvPr>
            <p:ph idx="1"/>
          </p:nvPr>
        </p:nvSpPr>
        <p:spPr>
          <a:xfrm>
            <a:off x="304800" y="1600200"/>
            <a:ext cx="11684000" cy="4724400"/>
          </a:xfrm>
        </p:spPr>
        <p:txBody>
          <a:bodyPr>
            <a:normAutofit/>
          </a:bodyPr>
          <a:lstStyle/>
          <a:p>
            <a:r>
              <a:rPr lang="en-GB" sz="2800" dirty="0"/>
              <a:t>Used YOLOv8 to detect objects in images, generating bounding boxes and segmentation.</a:t>
            </a:r>
          </a:p>
          <a:p>
            <a:pPr marL="0" indent="0">
              <a:buNone/>
            </a:pPr>
            <a:endParaRPr lang="en-GB" sz="2800" dirty="0"/>
          </a:p>
        </p:txBody>
      </p:sp>
      <p:pic>
        <p:nvPicPr>
          <p:cNvPr id="5" name="Picture 4">
            <a:extLst>
              <a:ext uri="{FF2B5EF4-FFF2-40B4-BE49-F238E27FC236}">
                <a16:creationId xmlns:a16="http://schemas.microsoft.com/office/drawing/2014/main" id="{67C529E7-3A3D-8573-3A15-1D07B409DDFB}"/>
              </a:ext>
            </a:extLst>
          </p:cNvPr>
          <p:cNvPicPr>
            <a:picLocks noChangeAspect="1"/>
          </p:cNvPicPr>
          <p:nvPr/>
        </p:nvPicPr>
        <p:blipFill>
          <a:blip r:embed="rId2"/>
          <a:stretch>
            <a:fillRect/>
          </a:stretch>
        </p:blipFill>
        <p:spPr>
          <a:xfrm>
            <a:off x="685800" y="2514601"/>
            <a:ext cx="6137925" cy="1671736"/>
          </a:xfrm>
          <a:prstGeom prst="rect">
            <a:avLst/>
          </a:prstGeom>
        </p:spPr>
      </p:pic>
      <p:pic>
        <p:nvPicPr>
          <p:cNvPr id="6" name="Picture 5">
            <a:extLst>
              <a:ext uri="{FF2B5EF4-FFF2-40B4-BE49-F238E27FC236}">
                <a16:creationId xmlns:a16="http://schemas.microsoft.com/office/drawing/2014/main" id="{590FBACF-BCA4-A3A9-5B19-AEA58CEFC43A}"/>
              </a:ext>
            </a:extLst>
          </p:cNvPr>
          <p:cNvPicPr>
            <a:picLocks noChangeAspect="1"/>
          </p:cNvPicPr>
          <p:nvPr/>
        </p:nvPicPr>
        <p:blipFill>
          <a:blip r:embed="rId3"/>
          <a:stretch>
            <a:fillRect/>
          </a:stretch>
        </p:blipFill>
        <p:spPr>
          <a:xfrm>
            <a:off x="6096000" y="3208337"/>
            <a:ext cx="6137924" cy="3200400"/>
          </a:xfrm>
          <a:prstGeom prst="rect">
            <a:avLst/>
          </a:prstGeom>
        </p:spPr>
      </p:pic>
    </p:spTree>
    <p:extLst>
      <p:ext uri="{BB962C8B-B14F-4D97-AF65-F5344CB8AC3E}">
        <p14:creationId xmlns:p14="http://schemas.microsoft.com/office/powerpoint/2010/main" val="307641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355BA-0C1E-886A-3D2D-0A0F260542F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AB315A2-D221-B15F-13E1-86F61D18E779}"/>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Object Detection and Segmentation</a:t>
            </a:r>
            <a:endParaRPr lang="en-US" sz="3600" dirty="0"/>
          </a:p>
        </p:txBody>
      </p:sp>
      <p:sp>
        <p:nvSpPr>
          <p:cNvPr id="52" name="Rectangle 51">
            <a:extLst>
              <a:ext uri="{FF2B5EF4-FFF2-40B4-BE49-F238E27FC236}">
                <a16:creationId xmlns:a16="http://schemas.microsoft.com/office/drawing/2014/main" id="{246FB714-F4B6-62E2-7E70-D4C60FDEC32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B074FACB-7CCF-1DEE-2DEA-3181F4EE8887}"/>
              </a:ext>
            </a:extLst>
          </p:cNvPr>
          <p:cNvSpPr>
            <a:spLocks noGrp="1"/>
          </p:cNvSpPr>
          <p:nvPr>
            <p:ph idx="1"/>
          </p:nvPr>
        </p:nvSpPr>
        <p:spPr>
          <a:xfrm>
            <a:off x="304800" y="1600200"/>
            <a:ext cx="11684000" cy="4724400"/>
          </a:xfrm>
        </p:spPr>
        <p:txBody>
          <a:bodyPr>
            <a:normAutofit/>
          </a:bodyPr>
          <a:lstStyle/>
          <a:p>
            <a:r>
              <a:rPr lang="en-GB" sz="2800" dirty="0"/>
              <a:t>Used YOLOv8 to detect objects in images, generating bounding boxes and segmentation.</a:t>
            </a:r>
          </a:p>
          <a:p>
            <a:pPr marL="0" indent="0">
              <a:buNone/>
            </a:pPr>
            <a:endParaRPr lang="en-GB" sz="2800" dirty="0"/>
          </a:p>
        </p:txBody>
      </p:sp>
      <p:pic>
        <p:nvPicPr>
          <p:cNvPr id="5" name="Picture 4">
            <a:extLst>
              <a:ext uri="{FF2B5EF4-FFF2-40B4-BE49-F238E27FC236}">
                <a16:creationId xmlns:a16="http://schemas.microsoft.com/office/drawing/2014/main" id="{4352D600-C10C-3F3C-ADF5-C9955434A722}"/>
              </a:ext>
            </a:extLst>
          </p:cNvPr>
          <p:cNvPicPr>
            <a:picLocks noChangeAspect="1"/>
          </p:cNvPicPr>
          <p:nvPr/>
        </p:nvPicPr>
        <p:blipFill>
          <a:blip r:embed="rId2"/>
          <a:stretch>
            <a:fillRect/>
          </a:stretch>
        </p:blipFill>
        <p:spPr>
          <a:xfrm>
            <a:off x="685800" y="2514600"/>
            <a:ext cx="4663965" cy="3569115"/>
          </a:xfrm>
          <a:prstGeom prst="rect">
            <a:avLst/>
          </a:prstGeom>
        </p:spPr>
      </p:pic>
      <p:pic>
        <p:nvPicPr>
          <p:cNvPr id="6" name="Picture 5">
            <a:extLst>
              <a:ext uri="{FF2B5EF4-FFF2-40B4-BE49-F238E27FC236}">
                <a16:creationId xmlns:a16="http://schemas.microsoft.com/office/drawing/2014/main" id="{815CD9C4-8401-3D24-3606-118D580206E5}"/>
              </a:ext>
            </a:extLst>
          </p:cNvPr>
          <p:cNvPicPr>
            <a:picLocks noChangeAspect="1"/>
          </p:cNvPicPr>
          <p:nvPr/>
        </p:nvPicPr>
        <p:blipFill>
          <a:blip r:embed="rId3"/>
          <a:srcRect t="-1" r="9816" b="653"/>
          <a:stretch/>
        </p:blipFill>
        <p:spPr>
          <a:xfrm>
            <a:off x="5349765" y="2463282"/>
            <a:ext cx="6842235" cy="3785118"/>
          </a:xfrm>
          <a:prstGeom prst="rect">
            <a:avLst/>
          </a:prstGeom>
        </p:spPr>
      </p:pic>
    </p:spTree>
    <p:extLst>
      <p:ext uri="{BB962C8B-B14F-4D97-AF65-F5344CB8AC3E}">
        <p14:creationId xmlns:p14="http://schemas.microsoft.com/office/powerpoint/2010/main" val="2499260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57ADB-E8BD-7C71-E6B7-F4056D22A52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5BD0B71-D713-D981-9E13-E7428063BA82}"/>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Object Detection and Segmentation</a:t>
            </a:r>
            <a:endParaRPr lang="en-US" sz="3600" dirty="0"/>
          </a:p>
        </p:txBody>
      </p:sp>
      <p:sp>
        <p:nvSpPr>
          <p:cNvPr id="52" name="Rectangle 51">
            <a:extLst>
              <a:ext uri="{FF2B5EF4-FFF2-40B4-BE49-F238E27FC236}">
                <a16:creationId xmlns:a16="http://schemas.microsoft.com/office/drawing/2014/main" id="{AF0CEB96-B9CE-03C0-2BC7-EF4CA0D09A5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9321B349-0804-5B0F-F632-84333ED2D913}"/>
              </a:ext>
            </a:extLst>
          </p:cNvPr>
          <p:cNvSpPr>
            <a:spLocks noGrp="1"/>
          </p:cNvSpPr>
          <p:nvPr>
            <p:ph idx="1"/>
          </p:nvPr>
        </p:nvSpPr>
        <p:spPr>
          <a:xfrm>
            <a:off x="304800" y="1600200"/>
            <a:ext cx="11684000" cy="4724400"/>
          </a:xfrm>
        </p:spPr>
        <p:txBody>
          <a:bodyPr>
            <a:normAutofit/>
          </a:bodyPr>
          <a:lstStyle/>
          <a:p>
            <a:r>
              <a:rPr lang="en-GB" sz="2800" dirty="0"/>
              <a:t>Used YOLOv8 to detect objects in images, generating bounding boxes and segmentation.</a:t>
            </a:r>
          </a:p>
          <a:p>
            <a:pPr marL="0" indent="0">
              <a:buNone/>
            </a:pPr>
            <a:endParaRPr lang="en-GB" sz="2800" dirty="0"/>
          </a:p>
        </p:txBody>
      </p:sp>
      <p:pic>
        <p:nvPicPr>
          <p:cNvPr id="5" name="Picture 4">
            <a:extLst>
              <a:ext uri="{FF2B5EF4-FFF2-40B4-BE49-F238E27FC236}">
                <a16:creationId xmlns:a16="http://schemas.microsoft.com/office/drawing/2014/main" id="{38756F21-1913-6357-0671-2A0735097CE2}"/>
              </a:ext>
            </a:extLst>
          </p:cNvPr>
          <p:cNvPicPr>
            <a:picLocks noChangeAspect="1"/>
          </p:cNvPicPr>
          <p:nvPr/>
        </p:nvPicPr>
        <p:blipFill>
          <a:blip r:embed="rId2"/>
          <a:stretch>
            <a:fillRect/>
          </a:stretch>
        </p:blipFill>
        <p:spPr>
          <a:xfrm>
            <a:off x="3116031" y="2125926"/>
            <a:ext cx="6332769" cy="4282811"/>
          </a:xfrm>
          <a:prstGeom prst="rect">
            <a:avLst/>
          </a:prstGeom>
        </p:spPr>
      </p:pic>
    </p:spTree>
    <p:extLst>
      <p:ext uri="{BB962C8B-B14F-4D97-AF65-F5344CB8AC3E}">
        <p14:creationId xmlns:p14="http://schemas.microsoft.com/office/powerpoint/2010/main" val="823308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5FD26-EA4F-813C-C902-2DB804BF15CD}"/>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91A076F0-94F4-118B-89BC-F0CDA272BF78}"/>
              </a:ext>
            </a:extLst>
          </p:cNvPr>
          <p:cNvSpPr/>
          <p:nvPr/>
        </p:nvSpPr>
        <p:spPr>
          <a:xfrm>
            <a:off x="1676400" y="227634"/>
            <a:ext cx="9448800" cy="646331"/>
          </a:xfrm>
          <a:prstGeom prst="rect">
            <a:avLst/>
          </a:prstGeom>
        </p:spPr>
        <p:txBody>
          <a:bodyPr wrap="square">
            <a:spAutoFit/>
          </a:bodyPr>
          <a:lstStyle/>
          <a:p>
            <a:pPr algn="ctr"/>
            <a:r>
              <a:rPr lang="en-US" sz="3600" u="sng" dirty="0"/>
              <a:t>Proof of completion:  Depth Map Generation</a:t>
            </a:r>
            <a:endParaRPr lang="en-US" sz="3600" dirty="0"/>
          </a:p>
        </p:txBody>
      </p:sp>
      <p:sp>
        <p:nvSpPr>
          <p:cNvPr id="52" name="Rectangle 51">
            <a:extLst>
              <a:ext uri="{FF2B5EF4-FFF2-40B4-BE49-F238E27FC236}">
                <a16:creationId xmlns:a16="http://schemas.microsoft.com/office/drawing/2014/main" id="{59ABEE5E-56FC-1480-124A-581C9613D08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181D3576-D848-3508-D6AB-4632B197C9B2}"/>
              </a:ext>
            </a:extLst>
          </p:cNvPr>
          <p:cNvSpPr>
            <a:spLocks noGrp="1"/>
          </p:cNvSpPr>
          <p:nvPr>
            <p:ph idx="1"/>
          </p:nvPr>
        </p:nvSpPr>
        <p:spPr>
          <a:xfrm>
            <a:off x="381000" y="1194640"/>
            <a:ext cx="11684000" cy="4724400"/>
          </a:xfrm>
        </p:spPr>
        <p:txBody>
          <a:bodyPr>
            <a:normAutofit/>
          </a:bodyPr>
          <a:lstStyle/>
          <a:p>
            <a:r>
              <a:rPr lang="en-GB" sz="2800" dirty="0"/>
              <a:t>Used Depth Anything V2 model to compute depth maps. Adding depth Information to meta data.</a:t>
            </a:r>
          </a:p>
          <a:p>
            <a:pPr marL="0" indent="0">
              <a:buNone/>
            </a:pPr>
            <a:endParaRPr lang="en-GB" sz="2800" dirty="0"/>
          </a:p>
        </p:txBody>
      </p:sp>
      <p:pic>
        <p:nvPicPr>
          <p:cNvPr id="4" name="Picture 3">
            <a:extLst>
              <a:ext uri="{FF2B5EF4-FFF2-40B4-BE49-F238E27FC236}">
                <a16:creationId xmlns:a16="http://schemas.microsoft.com/office/drawing/2014/main" id="{FDAABE77-8A70-0086-C10C-D7C665713D4A}"/>
              </a:ext>
            </a:extLst>
          </p:cNvPr>
          <p:cNvPicPr>
            <a:picLocks noChangeAspect="1"/>
          </p:cNvPicPr>
          <p:nvPr/>
        </p:nvPicPr>
        <p:blipFill>
          <a:blip r:embed="rId2"/>
          <a:stretch>
            <a:fillRect/>
          </a:stretch>
        </p:blipFill>
        <p:spPr>
          <a:xfrm>
            <a:off x="838200" y="2223990"/>
            <a:ext cx="9019186" cy="3468917"/>
          </a:xfrm>
          <a:prstGeom prst="rect">
            <a:avLst/>
          </a:prstGeom>
        </p:spPr>
      </p:pic>
      <p:pic>
        <p:nvPicPr>
          <p:cNvPr id="6" name="Picture 5">
            <a:extLst>
              <a:ext uri="{FF2B5EF4-FFF2-40B4-BE49-F238E27FC236}">
                <a16:creationId xmlns:a16="http://schemas.microsoft.com/office/drawing/2014/main" id="{0E9F50AA-8A1A-838B-7E9B-F065849CACAE}"/>
              </a:ext>
            </a:extLst>
          </p:cNvPr>
          <p:cNvPicPr>
            <a:picLocks noChangeAspect="1"/>
          </p:cNvPicPr>
          <p:nvPr/>
        </p:nvPicPr>
        <p:blipFill>
          <a:blip r:embed="rId3"/>
          <a:stretch>
            <a:fillRect/>
          </a:stretch>
        </p:blipFill>
        <p:spPr>
          <a:xfrm>
            <a:off x="6934200" y="3023957"/>
            <a:ext cx="3266451" cy="3468917"/>
          </a:xfrm>
          <a:prstGeom prst="rect">
            <a:avLst/>
          </a:prstGeom>
        </p:spPr>
      </p:pic>
    </p:spTree>
    <p:extLst>
      <p:ext uri="{BB962C8B-B14F-4D97-AF65-F5344CB8AC3E}">
        <p14:creationId xmlns:p14="http://schemas.microsoft.com/office/powerpoint/2010/main" val="60837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67C2A-340E-AE31-53F8-26A2BEDC5FF9}"/>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9CC5AD1-27E2-D489-2D96-80F45C85B50D}"/>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Identifying the Prominent Person</a:t>
            </a:r>
            <a:endParaRPr lang="en-US" sz="3600" dirty="0"/>
          </a:p>
        </p:txBody>
      </p:sp>
      <p:sp>
        <p:nvSpPr>
          <p:cNvPr id="52" name="Rectangle 51">
            <a:extLst>
              <a:ext uri="{FF2B5EF4-FFF2-40B4-BE49-F238E27FC236}">
                <a16:creationId xmlns:a16="http://schemas.microsoft.com/office/drawing/2014/main" id="{EA99625B-92FF-7D8E-9683-A2272992FA3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FB2EB2D0-21B0-0A1D-636E-69D4362A830C}"/>
              </a:ext>
            </a:extLst>
          </p:cNvPr>
          <p:cNvSpPr>
            <a:spLocks noGrp="1"/>
          </p:cNvSpPr>
          <p:nvPr>
            <p:ph idx="1"/>
          </p:nvPr>
        </p:nvSpPr>
        <p:spPr>
          <a:xfrm>
            <a:off x="381000" y="1194640"/>
            <a:ext cx="11684000" cy="4724400"/>
          </a:xfrm>
        </p:spPr>
        <p:txBody>
          <a:bodyPr>
            <a:normAutofit/>
          </a:bodyPr>
          <a:lstStyle/>
          <a:p>
            <a:r>
              <a:rPr lang="en-GB" sz="2800" dirty="0"/>
              <a:t>For images with multiple persons, select the largest person as the most prominent.</a:t>
            </a:r>
          </a:p>
          <a:p>
            <a:endParaRPr lang="en-GB" sz="2800" dirty="0"/>
          </a:p>
          <a:p>
            <a:pPr marL="0" indent="0">
              <a:buNone/>
            </a:pPr>
            <a:endParaRPr lang="en-GB" sz="2800" dirty="0"/>
          </a:p>
        </p:txBody>
      </p:sp>
      <p:pic>
        <p:nvPicPr>
          <p:cNvPr id="4" name="Picture 3">
            <a:extLst>
              <a:ext uri="{FF2B5EF4-FFF2-40B4-BE49-F238E27FC236}">
                <a16:creationId xmlns:a16="http://schemas.microsoft.com/office/drawing/2014/main" id="{C48A052E-8595-945B-3169-10BDABA43ED1}"/>
              </a:ext>
            </a:extLst>
          </p:cNvPr>
          <p:cNvPicPr>
            <a:picLocks noChangeAspect="1"/>
          </p:cNvPicPr>
          <p:nvPr/>
        </p:nvPicPr>
        <p:blipFill>
          <a:blip r:embed="rId2"/>
          <a:stretch>
            <a:fillRect/>
          </a:stretch>
        </p:blipFill>
        <p:spPr>
          <a:xfrm>
            <a:off x="720095" y="2133600"/>
            <a:ext cx="8093412" cy="4130431"/>
          </a:xfrm>
          <a:prstGeom prst="rect">
            <a:avLst/>
          </a:prstGeom>
        </p:spPr>
      </p:pic>
      <p:pic>
        <p:nvPicPr>
          <p:cNvPr id="6" name="Picture 5">
            <a:extLst>
              <a:ext uri="{FF2B5EF4-FFF2-40B4-BE49-F238E27FC236}">
                <a16:creationId xmlns:a16="http://schemas.microsoft.com/office/drawing/2014/main" id="{71DA0C0A-3B66-977D-229A-62C74CE0E13B}"/>
              </a:ext>
            </a:extLst>
          </p:cNvPr>
          <p:cNvPicPr>
            <a:picLocks noChangeAspect="1"/>
          </p:cNvPicPr>
          <p:nvPr/>
        </p:nvPicPr>
        <p:blipFill>
          <a:blip r:embed="rId3"/>
          <a:stretch>
            <a:fillRect/>
          </a:stretch>
        </p:blipFill>
        <p:spPr>
          <a:xfrm>
            <a:off x="5676484" y="2133600"/>
            <a:ext cx="6118965" cy="2158669"/>
          </a:xfrm>
          <a:prstGeom prst="rect">
            <a:avLst/>
          </a:prstGeom>
        </p:spPr>
      </p:pic>
      <p:pic>
        <p:nvPicPr>
          <p:cNvPr id="7" name="Picture 2">
            <a:extLst>
              <a:ext uri="{FF2B5EF4-FFF2-40B4-BE49-F238E27FC236}">
                <a16:creationId xmlns:a16="http://schemas.microsoft.com/office/drawing/2014/main" id="{74D7FD56-976B-1150-9799-0546C66D5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4115" y="4292269"/>
            <a:ext cx="3615844" cy="226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87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54AF6-EB35-EBF3-E471-C5D2DFB530E1}"/>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2B6CF1E-2373-5B55-A1D3-075F65E6E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268"/>
            <a:ext cx="12223406" cy="5753696"/>
          </a:xfrm>
          <a:prstGeom prst="rect">
            <a:avLst/>
          </a:prstGeom>
        </p:spPr>
      </p:pic>
    </p:spTree>
    <p:extLst>
      <p:ext uri="{BB962C8B-B14F-4D97-AF65-F5344CB8AC3E}">
        <p14:creationId xmlns:p14="http://schemas.microsoft.com/office/powerpoint/2010/main" val="3336404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6B6BF-E266-BDE6-BD8C-3C38DB5C9E3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EDE7A3C-E6C7-C5C9-3B7D-B07AFD358130}"/>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Scene Embedding and Clustering</a:t>
            </a:r>
            <a:endParaRPr lang="en-US" sz="3600" dirty="0"/>
          </a:p>
        </p:txBody>
      </p:sp>
      <p:sp>
        <p:nvSpPr>
          <p:cNvPr id="52" name="Rectangle 51">
            <a:extLst>
              <a:ext uri="{FF2B5EF4-FFF2-40B4-BE49-F238E27FC236}">
                <a16:creationId xmlns:a16="http://schemas.microsoft.com/office/drawing/2014/main" id="{4DEE3B86-3B52-C897-FC51-A87DE26828F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AC74C4E3-BFF2-A246-1422-1C6D3A7E3125}"/>
              </a:ext>
            </a:extLst>
          </p:cNvPr>
          <p:cNvSpPr>
            <a:spLocks noGrp="1"/>
          </p:cNvSpPr>
          <p:nvPr>
            <p:ph idx="1"/>
          </p:nvPr>
        </p:nvSpPr>
        <p:spPr>
          <a:xfrm>
            <a:off x="381000" y="1194640"/>
            <a:ext cx="11684000" cy="4724400"/>
          </a:xfrm>
        </p:spPr>
        <p:txBody>
          <a:bodyPr>
            <a:normAutofit/>
          </a:bodyPr>
          <a:lstStyle/>
          <a:p>
            <a:r>
              <a:rPr lang="en-GB" sz="2800" dirty="0"/>
              <a:t>Used Pre-Trained Model CLIP to extract scene embeddings from Images.</a:t>
            </a:r>
          </a:p>
          <a:p>
            <a:pPr marL="0" indent="0">
              <a:buNone/>
            </a:pPr>
            <a:endParaRPr lang="en-GB" sz="2800" dirty="0"/>
          </a:p>
        </p:txBody>
      </p:sp>
      <p:pic>
        <p:nvPicPr>
          <p:cNvPr id="4" name="Picture 3">
            <a:extLst>
              <a:ext uri="{FF2B5EF4-FFF2-40B4-BE49-F238E27FC236}">
                <a16:creationId xmlns:a16="http://schemas.microsoft.com/office/drawing/2014/main" id="{A5806221-B474-4B56-794B-18244BCBE31D}"/>
              </a:ext>
            </a:extLst>
          </p:cNvPr>
          <p:cNvPicPr>
            <a:picLocks noChangeAspect="1"/>
          </p:cNvPicPr>
          <p:nvPr/>
        </p:nvPicPr>
        <p:blipFill>
          <a:blip r:embed="rId2"/>
          <a:stretch>
            <a:fillRect/>
          </a:stretch>
        </p:blipFill>
        <p:spPr>
          <a:xfrm>
            <a:off x="762000" y="1743547"/>
            <a:ext cx="7153583" cy="2365127"/>
          </a:xfrm>
          <a:prstGeom prst="rect">
            <a:avLst/>
          </a:prstGeom>
        </p:spPr>
      </p:pic>
      <p:pic>
        <p:nvPicPr>
          <p:cNvPr id="5" name="Picture 4">
            <a:extLst>
              <a:ext uri="{FF2B5EF4-FFF2-40B4-BE49-F238E27FC236}">
                <a16:creationId xmlns:a16="http://schemas.microsoft.com/office/drawing/2014/main" id="{1286324F-77C3-0E82-5B06-6D477AAE2FAF}"/>
              </a:ext>
            </a:extLst>
          </p:cNvPr>
          <p:cNvPicPr>
            <a:picLocks noChangeAspect="1"/>
          </p:cNvPicPr>
          <p:nvPr/>
        </p:nvPicPr>
        <p:blipFill>
          <a:blip r:embed="rId3"/>
          <a:srcRect t="-837" r="7500"/>
          <a:stretch/>
        </p:blipFill>
        <p:spPr>
          <a:xfrm>
            <a:off x="5486400" y="2895600"/>
            <a:ext cx="6705600" cy="3677611"/>
          </a:xfrm>
          <a:prstGeom prst="rect">
            <a:avLst/>
          </a:prstGeom>
        </p:spPr>
      </p:pic>
    </p:spTree>
    <p:extLst>
      <p:ext uri="{BB962C8B-B14F-4D97-AF65-F5344CB8AC3E}">
        <p14:creationId xmlns:p14="http://schemas.microsoft.com/office/powerpoint/2010/main" val="258135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CEF24-7914-8F13-6D05-3265309E55D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42E52FC-41FE-A065-EC21-A973A95A28E9}"/>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Scene Embedding and Clustering</a:t>
            </a:r>
            <a:endParaRPr lang="en-US" sz="3600" dirty="0"/>
          </a:p>
        </p:txBody>
      </p:sp>
      <p:sp>
        <p:nvSpPr>
          <p:cNvPr id="52" name="Rectangle 51">
            <a:extLst>
              <a:ext uri="{FF2B5EF4-FFF2-40B4-BE49-F238E27FC236}">
                <a16:creationId xmlns:a16="http://schemas.microsoft.com/office/drawing/2014/main" id="{7C0AE16F-186D-1C99-521C-D4BCC196CF5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AD1DDC50-4CDC-5CCA-CC11-5C094DE9B4F5}"/>
              </a:ext>
            </a:extLst>
          </p:cNvPr>
          <p:cNvSpPr>
            <a:spLocks noGrp="1"/>
          </p:cNvSpPr>
          <p:nvPr>
            <p:ph idx="1"/>
          </p:nvPr>
        </p:nvSpPr>
        <p:spPr>
          <a:xfrm>
            <a:off x="381000" y="1194640"/>
            <a:ext cx="11684000" cy="4724400"/>
          </a:xfrm>
        </p:spPr>
        <p:txBody>
          <a:bodyPr>
            <a:normAutofit/>
          </a:bodyPr>
          <a:lstStyle/>
          <a:p>
            <a:r>
              <a:rPr lang="en-GB" sz="2800" dirty="0"/>
              <a:t>Extracted scene embeddings from image metadata, reduced dimensions using PCA, and clustered them using K-means to </a:t>
            </a:r>
            <a:r>
              <a:rPr lang="en-GB" sz="2800" dirty="0" err="1"/>
              <a:t>analyze</a:t>
            </a:r>
            <a:r>
              <a:rPr lang="en-GB" sz="2800" dirty="0"/>
              <a:t> the relationship between scenes and gender distributions.</a:t>
            </a:r>
          </a:p>
          <a:p>
            <a:pPr marL="0" indent="0">
              <a:buNone/>
            </a:pPr>
            <a:endParaRPr lang="en-GB" sz="2800" dirty="0"/>
          </a:p>
          <a:p>
            <a:pPr marL="0" indent="0">
              <a:buNone/>
            </a:pPr>
            <a:endParaRPr lang="en-GB" sz="2800" dirty="0"/>
          </a:p>
        </p:txBody>
      </p:sp>
      <p:pic>
        <p:nvPicPr>
          <p:cNvPr id="4" name="Picture 3">
            <a:extLst>
              <a:ext uri="{FF2B5EF4-FFF2-40B4-BE49-F238E27FC236}">
                <a16:creationId xmlns:a16="http://schemas.microsoft.com/office/drawing/2014/main" id="{344BACD9-9D1A-65EF-E4B3-E72587655889}"/>
              </a:ext>
            </a:extLst>
          </p:cNvPr>
          <p:cNvPicPr>
            <a:picLocks noChangeAspect="1"/>
          </p:cNvPicPr>
          <p:nvPr/>
        </p:nvPicPr>
        <p:blipFill>
          <a:blip r:embed="rId2"/>
          <a:stretch>
            <a:fillRect/>
          </a:stretch>
        </p:blipFill>
        <p:spPr>
          <a:xfrm>
            <a:off x="685800" y="2514600"/>
            <a:ext cx="7326781" cy="3273568"/>
          </a:xfrm>
          <a:prstGeom prst="rect">
            <a:avLst/>
          </a:prstGeom>
        </p:spPr>
      </p:pic>
      <p:pic>
        <p:nvPicPr>
          <p:cNvPr id="5" name="Picture 2">
            <a:extLst>
              <a:ext uri="{FF2B5EF4-FFF2-40B4-BE49-F238E27FC236}">
                <a16:creationId xmlns:a16="http://schemas.microsoft.com/office/drawing/2014/main" id="{15255E93-1994-70D7-83CF-B76D28F52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111" y="2500604"/>
            <a:ext cx="6095999" cy="385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647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3D159-C60A-C2F5-0612-D57805F36E2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66A46CF-9F2D-7B44-ED1B-C75EF7DDD7ED}"/>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Scene Embedding and Clustering</a:t>
            </a:r>
            <a:endParaRPr lang="en-US" sz="3600" dirty="0"/>
          </a:p>
        </p:txBody>
      </p:sp>
      <p:sp>
        <p:nvSpPr>
          <p:cNvPr id="52" name="Rectangle 51">
            <a:extLst>
              <a:ext uri="{FF2B5EF4-FFF2-40B4-BE49-F238E27FC236}">
                <a16:creationId xmlns:a16="http://schemas.microsoft.com/office/drawing/2014/main" id="{41895BBA-8B23-F84A-4891-5ABD1562327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1D5212C0-EC39-654D-D1A4-8CA911755119}"/>
              </a:ext>
            </a:extLst>
          </p:cNvPr>
          <p:cNvSpPr>
            <a:spLocks noGrp="1"/>
          </p:cNvSpPr>
          <p:nvPr>
            <p:ph idx="1"/>
          </p:nvPr>
        </p:nvSpPr>
        <p:spPr>
          <a:xfrm>
            <a:off x="381000" y="1194640"/>
            <a:ext cx="11684000" cy="4724400"/>
          </a:xfrm>
        </p:spPr>
        <p:txBody>
          <a:bodyPr>
            <a:normAutofit/>
          </a:bodyPr>
          <a:lstStyle/>
          <a:p>
            <a:r>
              <a:rPr lang="en-GB" sz="2800" dirty="0"/>
              <a:t>Used the elbow method and  silhouette Method to identify the optimal number of clusters.</a:t>
            </a:r>
          </a:p>
          <a:p>
            <a:pPr marL="0" indent="0">
              <a:buNone/>
            </a:pPr>
            <a:endParaRPr lang="en-GB" sz="2800" dirty="0"/>
          </a:p>
        </p:txBody>
      </p:sp>
      <p:pic>
        <p:nvPicPr>
          <p:cNvPr id="4" name="Picture 3">
            <a:extLst>
              <a:ext uri="{FF2B5EF4-FFF2-40B4-BE49-F238E27FC236}">
                <a16:creationId xmlns:a16="http://schemas.microsoft.com/office/drawing/2014/main" id="{02F74FEF-9B9F-7388-DD92-6E1E13FF04A9}"/>
              </a:ext>
            </a:extLst>
          </p:cNvPr>
          <p:cNvPicPr>
            <a:picLocks noChangeAspect="1"/>
          </p:cNvPicPr>
          <p:nvPr/>
        </p:nvPicPr>
        <p:blipFill>
          <a:blip r:embed="rId2"/>
          <a:stretch>
            <a:fillRect/>
          </a:stretch>
        </p:blipFill>
        <p:spPr>
          <a:xfrm>
            <a:off x="815634" y="2145648"/>
            <a:ext cx="6184620" cy="3340752"/>
          </a:xfrm>
          <a:prstGeom prst="rect">
            <a:avLst/>
          </a:prstGeom>
        </p:spPr>
      </p:pic>
      <p:pic>
        <p:nvPicPr>
          <p:cNvPr id="5" name="Picture 2">
            <a:extLst>
              <a:ext uri="{FF2B5EF4-FFF2-40B4-BE49-F238E27FC236}">
                <a16:creationId xmlns:a16="http://schemas.microsoft.com/office/drawing/2014/main" id="{47B409D2-B552-F489-1221-C6D634D01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74" y="2394969"/>
            <a:ext cx="4630647" cy="297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2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6A507-638E-04EB-3BF8-C83FB93AF51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FB771CC-89EB-D97D-DA0C-B73B867CFBA6}"/>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Scene Embedding and Clustering</a:t>
            </a:r>
            <a:endParaRPr lang="en-US" sz="3600" dirty="0"/>
          </a:p>
        </p:txBody>
      </p:sp>
      <p:sp>
        <p:nvSpPr>
          <p:cNvPr id="52" name="Rectangle 51">
            <a:extLst>
              <a:ext uri="{FF2B5EF4-FFF2-40B4-BE49-F238E27FC236}">
                <a16:creationId xmlns:a16="http://schemas.microsoft.com/office/drawing/2014/main" id="{1B4F8439-3DFF-2F5E-3714-244DCB4D91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76539F29-F00B-4685-E30C-6E87DD1C9BAA}"/>
              </a:ext>
            </a:extLst>
          </p:cNvPr>
          <p:cNvSpPr>
            <a:spLocks noGrp="1"/>
          </p:cNvSpPr>
          <p:nvPr>
            <p:ph idx="1"/>
          </p:nvPr>
        </p:nvSpPr>
        <p:spPr>
          <a:xfrm>
            <a:off x="381000" y="1194640"/>
            <a:ext cx="11684000" cy="4724400"/>
          </a:xfrm>
        </p:spPr>
        <p:txBody>
          <a:bodyPr>
            <a:normAutofit/>
          </a:bodyPr>
          <a:lstStyle/>
          <a:p>
            <a:r>
              <a:rPr lang="en-GB" sz="2800" dirty="0"/>
              <a:t>Used the elbow method and  silhouette Method to identify the optimal number of clusters.</a:t>
            </a:r>
          </a:p>
          <a:p>
            <a:pPr marL="0" indent="0">
              <a:buNone/>
            </a:pPr>
            <a:endParaRPr lang="en-GB" sz="2800" dirty="0"/>
          </a:p>
        </p:txBody>
      </p:sp>
      <p:pic>
        <p:nvPicPr>
          <p:cNvPr id="3074" name="Picture 2">
            <a:extLst>
              <a:ext uri="{FF2B5EF4-FFF2-40B4-BE49-F238E27FC236}">
                <a16:creationId xmlns:a16="http://schemas.microsoft.com/office/drawing/2014/main" id="{17C870C8-7F41-0779-29F1-755A23BF0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6946" y="2284880"/>
            <a:ext cx="4831361" cy="3062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3AA0819-6BD1-4380-A135-C36BD4636062}"/>
              </a:ext>
            </a:extLst>
          </p:cNvPr>
          <p:cNvPicPr>
            <a:picLocks noChangeAspect="1"/>
          </p:cNvPicPr>
          <p:nvPr/>
        </p:nvPicPr>
        <p:blipFill>
          <a:blip r:embed="rId3"/>
          <a:stretch>
            <a:fillRect/>
          </a:stretch>
        </p:blipFill>
        <p:spPr>
          <a:xfrm>
            <a:off x="1333293" y="2284880"/>
            <a:ext cx="4831361" cy="3071434"/>
          </a:xfrm>
          <a:prstGeom prst="rect">
            <a:avLst/>
          </a:prstGeom>
        </p:spPr>
      </p:pic>
    </p:spTree>
    <p:extLst>
      <p:ext uri="{BB962C8B-B14F-4D97-AF65-F5344CB8AC3E}">
        <p14:creationId xmlns:p14="http://schemas.microsoft.com/office/powerpoint/2010/main" val="4049154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AC762-E6A0-9F12-DFF2-BC61E947D3D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7C035DCA-23D9-29F3-D989-66314F79AFEE}"/>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Clustering with scene classification</a:t>
            </a:r>
            <a:endParaRPr lang="en-US" sz="3600" dirty="0"/>
          </a:p>
        </p:txBody>
      </p:sp>
      <p:sp>
        <p:nvSpPr>
          <p:cNvPr id="52" name="Rectangle 51">
            <a:extLst>
              <a:ext uri="{FF2B5EF4-FFF2-40B4-BE49-F238E27FC236}">
                <a16:creationId xmlns:a16="http://schemas.microsoft.com/office/drawing/2014/main" id="{153582EA-4F2D-C519-831D-AD6FBEF50C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58E14BAC-2482-CA37-BCD5-1E97C2D08EB1}"/>
              </a:ext>
            </a:extLst>
          </p:cNvPr>
          <p:cNvSpPr>
            <a:spLocks noGrp="1"/>
          </p:cNvSpPr>
          <p:nvPr>
            <p:ph idx="1"/>
          </p:nvPr>
        </p:nvSpPr>
        <p:spPr>
          <a:xfrm>
            <a:off x="381000" y="1194640"/>
            <a:ext cx="11684000" cy="4724400"/>
          </a:xfrm>
        </p:spPr>
        <p:txBody>
          <a:bodyPr>
            <a:normAutofit/>
          </a:bodyPr>
          <a:lstStyle/>
          <a:p>
            <a:r>
              <a:rPr lang="en-GB" sz="2800" dirty="0"/>
              <a:t>To get more idea about the clustering process I used Places365 for scene classification.</a:t>
            </a:r>
          </a:p>
          <a:p>
            <a:pPr marL="0" indent="0">
              <a:buNone/>
            </a:pPr>
            <a:endParaRPr lang="en-GB" sz="2800" dirty="0"/>
          </a:p>
        </p:txBody>
      </p:sp>
      <p:pic>
        <p:nvPicPr>
          <p:cNvPr id="4" name="Picture 3">
            <a:extLst>
              <a:ext uri="{FF2B5EF4-FFF2-40B4-BE49-F238E27FC236}">
                <a16:creationId xmlns:a16="http://schemas.microsoft.com/office/drawing/2014/main" id="{72EFC660-CF5F-7A62-EDE4-51CC7C24179F}"/>
              </a:ext>
            </a:extLst>
          </p:cNvPr>
          <p:cNvPicPr>
            <a:picLocks noChangeAspect="1"/>
          </p:cNvPicPr>
          <p:nvPr/>
        </p:nvPicPr>
        <p:blipFill>
          <a:blip r:embed="rId2"/>
          <a:stretch>
            <a:fillRect/>
          </a:stretch>
        </p:blipFill>
        <p:spPr>
          <a:xfrm>
            <a:off x="3124200" y="1783214"/>
            <a:ext cx="8306672" cy="1057213"/>
          </a:xfrm>
          <a:prstGeom prst="rect">
            <a:avLst/>
          </a:prstGeom>
        </p:spPr>
      </p:pic>
      <p:pic>
        <p:nvPicPr>
          <p:cNvPr id="8" name="Picture 7">
            <a:extLst>
              <a:ext uri="{FF2B5EF4-FFF2-40B4-BE49-F238E27FC236}">
                <a16:creationId xmlns:a16="http://schemas.microsoft.com/office/drawing/2014/main" id="{C320053F-67A8-C290-496D-A1166437B5CA}"/>
              </a:ext>
            </a:extLst>
          </p:cNvPr>
          <p:cNvPicPr>
            <a:picLocks noChangeAspect="1"/>
          </p:cNvPicPr>
          <p:nvPr/>
        </p:nvPicPr>
        <p:blipFill>
          <a:blip r:embed="rId3"/>
          <a:stretch>
            <a:fillRect/>
          </a:stretch>
        </p:blipFill>
        <p:spPr>
          <a:xfrm>
            <a:off x="204661" y="2854422"/>
            <a:ext cx="6307579" cy="3317777"/>
          </a:xfrm>
          <a:prstGeom prst="rect">
            <a:avLst/>
          </a:prstGeom>
        </p:spPr>
      </p:pic>
      <p:pic>
        <p:nvPicPr>
          <p:cNvPr id="9" name="Picture 6">
            <a:extLst>
              <a:ext uri="{FF2B5EF4-FFF2-40B4-BE49-F238E27FC236}">
                <a16:creationId xmlns:a16="http://schemas.microsoft.com/office/drawing/2014/main" id="{06086BD8-9B68-38D4-2889-2C1EF8527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0310" y="2735666"/>
            <a:ext cx="1834245" cy="19379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55A05A0-E7FE-3B50-660B-0E2FD42BA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798" y="3061581"/>
            <a:ext cx="6217202" cy="308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901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CF909-09CA-F620-8391-DA24D7FB274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BA1EE7D-BD23-914D-7007-66C1227C709F}"/>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Scene Embedding and Clustering</a:t>
            </a:r>
            <a:endParaRPr lang="en-US" sz="3600" dirty="0"/>
          </a:p>
        </p:txBody>
      </p:sp>
      <p:sp>
        <p:nvSpPr>
          <p:cNvPr id="52" name="Rectangle 51">
            <a:extLst>
              <a:ext uri="{FF2B5EF4-FFF2-40B4-BE49-F238E27FC236}">
                <a16:creationId xmlns:a16="http://schemas.microsoft.com/office/drawing/2014/main" id="{03A06027-EF8A-38E4-E230-154F8AB62A6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7F9E3705-DBC6-C6DE-62A6-240B8DA7945E}"/>
              </a:ext>
            </a:extLst>
          </p:cNvPr>
          <p:cNvSpPr>
            <a:spLocks noGrp="1"/>
          </p:cNvSpPr>
          <p:nvPr>
            <p:ph idx="1"/>
          </p:nvPr>
        </p:nvSpPr>
        <p:spPr>
          <a:xfrm>
            <a:off x="381000" y="1194640"/>
            <a:ext cx="11684000" cy="4724400"/>
          </a:xfrm>
        </p:spPr>
        <p:txBody>
          <a:bodyPr>
            <a:normAutofit/>
          </a:bodyPr>
          <a:lstStyle/>
          <a:p>
            <a:r>
              <a:rPr lang="en-GB" sz="2800" dirty="0"/>
              <a:t>Clustering</a:t>
            </a:r>
          </a:p>
          <a:p>
            <a:pPr marL="0" indent="0">
              <a:buNone/>
            </a:pPr>
            <a:endParaRPr lang="en-GB" sz="2800" dirty="0"/>
          </a:p>
        </p:txBody>
      </p:sp>
      <p:pic>
        <p:nvPicPr>
          <p:cNvPr id="4" name="Picture 3">
            <a:extLst>
              <a:ext uri="{FF2B5EF4-FFF2-40B4-BE49-F238E27FC236}">
                <a16:creationId xmlns:a16="http://schemas.microsoft.com/office/drawing/2014/main" id="{FECA6FFE-B425-C79F-FB71-3764374B70D1}"/>
              </a:ext>
            </a:extLst>
          </p:cNvPr>
          <p:cNvPicPr>
            <a:picLocks noChangeAspect="1"/>
          </p:cNvPicPr>
          <p:nvPr/>
        </p:nvPicPr>
        <p:blipFill>
          <a:blip r:embed="rId2"/>
          <a:stretch>
            <a:fillRect/>
          </a:stretch>
        </p:blipFill>
        <p:spPr>
          <a:xfrm>
            <a:off x="838200" y="1752600"/>
            <a:ext cx="6028756" cy="2364871"/>
          </a:xfrm>
          <a:prstGeom prst="rect">
            <a:avLst/>
          </a:prstGeom>
        </p:spPr>
      </p:pic>
      <p:pic>
        <p:nvPicPr>
          <p:cNvPr id="5" name="Picture 2">
            <a:extLst>
              <a:ext uri="{FF2B5EF4-FFF2-40B4-BE49-F238E27FC236}">
                <a16:creationId xmlns:a16="http://schemas.microsoft.com/office/drawing/2014/main" id="{6269C331-282B-819A-A52E-F7DA84567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460620"/>
            <a:ext cx="4572000" cy="2727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5AAFE5-5DEC-0B4E-574A-CE04C405DC82}"/>
              </a:ext>
            </a:extLst>
          </p:cNvPr>
          <p:cNvPicPr>
            <a:picLocks noChangeAspect="1"/>
          </p:cNvPicPr>
          <p:nvPr/>
        </p:nvPicPr>
        <p:blipFill>
          <a:blip r:embed="rId4"/>
          <a:srcRect t="-3668" r="26689"/>
          <a:stretch/>
        </p:blipFill>
        <p:spPr>
          <a:xfrm>
            <a:off x="8305800" y="4126472"/>
            <a:ext cx="3259494" cy="2058548"/>
          </a:xfrm>
          <a:prstGeom prst="rect">
            <a:avLst/>
          </a:prstGeom>
        </p:spPr>
      </p:pic>
      <p:pic>
        <p:nvPicPr>
          <p:cNvPr id="7" name="Picture 6">
            <a:extLst>
              <a:ext uri="{FF2B5EF4-FFF2-40B4-BE49-F238E27FC236}">
                <a16:creationId xmlns:a16="http://schemas.microsoft.com/office/drawing/2014/main" id="{C2B1AC30-9407-87FE-C1FB-BC3353B8FD45}"/>
              </a:ext>
            </a:extLst>
          </p:cNvPr>
          <p:cNvPicPr>
            <a:picLocks noChangeAspect="1"/>
          </p:cNvPicPr>
          <p:nvPr/>
        </p:nvPicPr>
        <p:blipFill>
          <a:blip r:embed="rId5"/>
          <a:stretch>
            <a:fillRect/>
          </a:stretch>
        </p:blipFill>
        <p:spPr>
          <a:xfrm>
            <a:off x="838200" y="4215759"/>
            <a:ext cx="4114800" cy="2425678"/>
          </a:xfrm>
          <a:prstGeom prst="rect">
            <a:avLst/>
          </a:prstGeom>
        </p:spPr>
      </p:pic>
      <p:pic>
        <p:nvPicPr>
          <p:cNvPr id="9" name="Picture 8">
            <a:extLst>
              <a:ext uri="{FF2B5EF4-FFF2-40B4-BE49-F238E27FC236}">
                <a16:creationId xmlns:a16="http://schemas.microsoft.com/office/drawing/2014/main" id="{70C136BD-ADC0-FFE1-EC19-42D7BE27569A}"/>
              </a:ext>
            </a:extLst>
          </p:cNvPr>
          <p:cNvPicPr>
            <a:picLocks noChangeAspect="1"/>
          </p:cNvPicPr>
          <p:nvPr/>
        </p:nvPicPr>
        <p:blipFill>
          <a:blip r:embed="rId6"/>
          <a:stretch>
            <a:fillRect/>
          </a:stretch>
        </p:blipFill>
        <p:spPr>
          <a:xfrm>
            <a:off x="4968551" y="4815135"/>
            <a:ext cx="2682472" cy="1226926"/>
          </a:xfrm>
          <a:prstGeom prst="rect">
            <a:avLst/>
          </a:prstGeom>
        </p:spPr>
      </p:pic>
    </p:spTree>
    <p:extLst>
      <p:ext uri="{BB962C8B-B14F-4D97-AF65-F5344CB8AC3E}">
        <p14:creationId xmlns:p14="http://schemas.microsoft.com/office/powerpoint/2010/main" val="2580472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0622-DB47-5D75-0DAA-0C161D8F0C4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02CFB7A-499D-EFF3-92C9-2A511D48E57C}"/>
              </a:ext>
            </a:extLst>
          </p:cNvPr>
          <p:cNvSpPr/>
          <p:nvPr/>
        </p:nvSpPr>
        <p:spPr>
          <a:xfrm>
            <a:off x="1676400" y="227634"/>
            <a:ext cx="9448800" cy="1200329"/>
          </a:xfrm>
          <a:prstGeom prst="rect">
            <a:avLst/>
          </a:prstGeom>
        </p:spPr>
        <p:txBody>
          <a:bodyPr wrap="square">
            <a:spAutoFit/>
          </a:bodyPr>
          <a:lstStyle/>
          <a:p>
            <a:pPr algn="ctr"/>
            <a:r>
              <a:rPr lang="en-US" sz="3600" u="sng" dirty="0"/>
              <a:t>Proof of completion:  Clustering with scene classification</a:t>
            </a:r>
            <a:endParaRPr lang="en-US" sz="3600" dirty="0"/>
          </a:p>
        </p:txBody>
      </p:sp>
      <p:sp>
        <p:nvSpPr>
          <p:cNvPr id="52" name="Rectangle 51">
            <a:extLst>
              <a:ext uri="{FF2B5EF4-FFF2-40B4-BE49-F238E27FC236}">
                <a16:creationId xmlns:a16="http://schemas.microsoft.com/office/drawing/2014/main" id="{FF31BA6C-DA86-70B9-FAC2-31800C71761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3FBD693B-CEEB-9171-8707-409634E76DD2}"/>
              </a:ext>
            </a:extLst>
          </p:cNvPr>
          <p:cNvSpPr>
            <a:spLocks noGrp="1"/>
          </p:cNvSpPr>
          <p:nvPr>
            <p:ph idx="1"/>
          </p:nvPr>
        </p:nvSpPr>
        <p:spPr>
          <a:xfrm>
            <a:off x="381000" y="1194640"/>
            <a:ext cx="11684000" cy="4724400"/>
          </a:xfrm>
        </p:spPr>
        <p:txBody>
          <a:bodyPr>
            <a:normAutofit/>
          </a:bodyPr>
          <a:lstStyle/>
          <a:p>
            <a:r>
              <a:rPr lang="en-GB" sz="2800" dirty="0"/>
              <a:t>To get more idea about the clustering process I used Places365 for scene classification.</a:t>
            </a:r>
          </a:p>
          <a:p>
            <a:pPr marL="800100" lvl="2" indent="0">
              <a:buNone/>
            </a:pPr>
            <a:r>
              <a:rPr lang="en-GB" sz="2000" dirty="0"/>
              <a:t>Cluster 0:Mix of outdoor and indoor environments.</a:t>
            </a:r>
          </a:p>
          <a:p>
            <a:pPr marL="800100" lvl="2" indent="0">
              <a:buNone/>
            </a:pPr>
            <a:r>
              <a:rPr lang="en-GB" sz="2000" dirty="0"/>
              <a:t>		Dominant Scenes: Athletic fields, baseball fields, streets, kitchens, and cafeterias.</a:t>
            </a:r>
          </a:p>
          <a:p>
            <a:pPr marL="800100" lvl="2" indent="0">
              <a:buNone/>
            </a:pPr>
            <a:r>
              <a:rPr lang="en-GB" sz="2000" dirty="0"/>
              <a:t>Cluster 1:Family-oriented or recreational scenes.</a:t>
            </a:r>
          </a:p>
          <a:p>
            <a:pPr marL="800100" lvl="2" indent="0">
              <a:buNone/>
            </a:pPr>
            <a:r>
              <a:rPr lang="en-GB" sz="2000" dirty="0"/>
              <a:t>		Dominant Scenes: Basketball courts, playgrounds, and pizzerias.</a:t>
            </a:r>
          </a:p>
          <a:p>
            <a:pPr marL="800100" lvl="2" indent="0">
              <a:buNone/>
            </a:pPr>
            <a:r>
              <a:rPr lang="en-GB" sz="2000" dirty="0"/>
              <a:t>Cluster 2:Social and communal settings.</a:t>
            </a:r>
          </a:p>
          <a:p>
            <a:pPr marL="800100" lvl="2" indent="0">
              <a:buNone/>
            </a:pPr>
            <a:r>
              <a:rPr lang="en-GB" sz="2000" dirty="0"/>
              <a:t>		Dominant Scenes: Marketplaces, plazas, and pizzerias.</a:t>
            </a:r>
          </a:p>
          <a:p>
            <a:pPr marL="800100" lvl="2" indent="0">
              <a:buNone/>
            </a:pPr>
            <a:r>
              <a:rPr lang="en-GB" sz="2000" dirty="0"/>
              <a:t>Cluster 3:Urban and community-based scenes.</a:t>
            </a:r>
          </a:p>
          <a:p>
            <a:pPr marL="800100" lvl="2" indent="0">
              <a:buNone/>
            </a:pPr>
            <a:r>
              <a:rPr lang="en-GB" sz="2000" dirty="0"/>
              <a:t>		Dominant Scenes: Streets, playgrounds, and plazas.</a:t>
            </a:r>
          </a:p>
          <a:p>
            <a:pPr marL="800100" lvl="2" indent="0">
              <a:buNone/>
            </a:pPr>
            <a:r>
              <a:rPr lang="en-GB" sz="2000" dirty="0"/>
              <a:t>Cluster 4:Sports-oriented environments.</a:t>
            </a:r>
          </a:p>
          <a:p>
            <a:pPr marL="800100" lvl="2" indent="0">
              <a:buNone/>
            </a:pPr>
            <a:r>
              <a:rPr lang="en-GB" sz="2000" dirty="0"/>
              <a:t>		Dominant Scenes: Baseball fields, soccer fields, and stadiums.</a:t>
            </a:r>
          </a:p>
          <a:p>
            <a:pPr marL="0" indent="0">
              <a:buNone/>
            </a:pPr>
            <a:endParaRPr lang="en-GB" sz="2800" dirty="0"/>
          </a:p>
        </p:txBody>
      </p:sp>
    </p:spTree>
    <p:extLst>
      <p:ext uri="{BB962C8B-B14F-4D97-AF65-F5344CB8AC3E}">
        <p14:creationId xmlns:p14="http://schemas.microsoft.com/office/powerpoint/2010/main" val="1085165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92BB-5F30-6DC5-1BAB-BCDDAFF784B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FBC2D65-93DB-6119-8D94-B04AE8EACFC1}"/>
              </a:ext>
            </a:extLst>
          </p:cNvPr>
          <p:cNvSpPr/>
          <p:nvPr/>
        </p:nvSpPr>
        <p:spPr>
          <a:xfrm>
            <a:off x="609600" y="227634"/>
            <a:ext cx="10515600" cy="646331"/>
          </a:xfrm>
          <a:prstGeom prst="rect">
            <a:avLst/>
          </a:prstGeom>
        </p:spPr>
        <p:txBody>
          <a:bodyPr wrap="square">
            <a:spAutoFit/>
          </a:bodyPr>
          <a:lstStyle/>
          <a:p>
            <a:pPr algn="ctr"/>
            <a:r>
              <a:rPr lang="en-US" sz="3600" u="sng" dirty="0"/>
              <a:t>Proof of completion: Object – Person Relationships</a:t>
            </a:r>
          </a:p>
        </p:txBody>
      </p:sp>
      <p:sp>
        <p:nvSpPr>
          <p:cNvPr id="52" name="Rectangle 51">
            <a:extLst>
              <a:ext uri="{FF2B5EF4-FFF2-40B4-BE49-F238E27FC236}">
                <a16:creationId xmlns:a16="http://schemas.microsoft.com/office/drawing/2014/main" id="{998E3547-411E-3BAE-F010-5F9EA2B04C5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689B311-442F-CE39-CBF1-5188653F1C3D}"/>
                  </a:ext>
                </a:extLst>
              </p:cNvPr>
              <p:cNvSpPr>
                <a:spLocks noGrp="1"/>
              </p:cNvSpPr>
              <p:nvPr>
                <p:ph idx="1"/>
              </p:nvPr>
            </p:nvSpPr>
            <p:spPr>
              <a:xfrm>
                <a:off x="381000" y="1122036"/>
                <a:ext cx="11049000" cy="2230764"/>
              </a:xfrm>
            </p:spPr>
            <p:txBody>
              <a:bodyPr>
                <a:normAutofit fontScale="62500" lnSpcReduction="20000"/>
              </a:bodyPr>
              <a:lstStyle/>
              <a:p>
                <a:pPr marL="514350" indent="-514350">
                  <a:buAutoNum type="arabicPeriod"/>
                </a:pPr>
                <a:r>
                  <a:rPr lang="en-US" dirty="0"/>
                  <a:t>Object – Person Relationship</a:t>
                </a:r>
              </a:p>
              <a:p>
                <a:pPr lvl="1"/>
                <a:r>
                  <a:rPr lang="en-GB" dirty="0"/>
                  <a:t>Object size relative to person.</a:t>
                </a:r>
              </a:p>
              <a:p>
                <a:pPr marL="457200" lvl="1"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𝑅𝑒𝑙𝑎𝑡𝑖𝑣𝑒</m:t>
                      </m:r>
                      <m:r>
                        <a:rPr lang="en-GB" b="0" i="1" smtClean="0">
                          <a:latin typeface="Cambria Math" panose="02040503050406030204" pitchFamily="18" charset="0"/>
                        </a:rPr>
                        <m:t> </m:t>
                      </m:r>
                      <m:r>
                        <a:rPr lang="en-GB" b="0" i="1" smtClean="0">
                          <a:latin typeface="Cambria Math" panose="02040503050406030204" pitchFamily="18" charset="0"/>
                        </a:rPr>
                        <m:t>𝑆𝑖𝑧𝑒</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𝑂𝑏𝑗𝑒𝑐𝑡</m:t>
                          </m:r>
                          <m:r>
                            <a:rPr lang="en-GB" b="0" i="1" smtClean="0">
                              <a:latin typeface="Cambria Math" panose="02040503050406030204" pitchFamily="18" charset="0"/>
                            </a:rPr>
                            <m:t> </m:t>
                          </m:r>
                          <m:r>
                            <a:rPr lang="en-GB" b="0" i="1" smtClean="0">
                              <a:latin typeface="Cambria Math" panose="02040503050406030204" pitchFamily="18" charset="0"/>
                            </a:rPr>
                            <m:t>𝐴𝑟𝑒𝑎</m:t>
                          </m:r>
                        </m:num>
                        <m:den>
                          <m:r>
                            <a:rPr lang="en-GB" b="0" i="1" smtClean="0">
                              <a:latin typeface="Cambria Math" panose="02040503050406030204" pitchFamily="18" charset="0"/>
                            </a:rPr>
                            <m:t>𝑃𝑒𝑟𝑠𝑜𝑛</m:t>
                          </m:r>
                          <m:r>
                            <a:rPr lang="en-GB" b="0" i="1" smtClean="0">
                              <a:latin typeface="Cambria Math" panose="02040503050406030204" pitchFamily="18" charset="0"/>
                            </a:rPr>
                            <m:t> </m:t>
                          </m:r>
                          <m:r>
                            <a:rPr lang="en-GB" b="0" i="1" smtClean="0">
                              <a:latin typeface="Cambria Math" panose="02040503050406030204" pitchFamily="18" charset="0"/>
                            </a:rPr>
                            <m:t>𝐴𝑟𝑒𝑎</m:t>
                          </m:r>
                        </m:den>
                      </m:f>
                    </m:oMath>
                  </m:oMathPara>
                </a14:m>
                <a:endParaRPr lang="en-GB" dirty="0"/>
              </a:p>
              <a:p>
                <a:pPr marL="457200" lvl="1" indent="0">
                  <a:buNone/>
                </a:pPr>
                <a:endParaRPr lang="en-GB" dirty="0"/>
              </a:p>
              <a:p>
                <a:pPr marL="457200" lvl="1"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𝑃𝑒𝑟𝑠𝑜𝑛</m:t>
                      </m:r>
                      <m:r>
                        <a:rPr lang="en-GB" b="0" i="1" smtClean="0">
                          <a:latin typeface="Cambria Math" panose="02040503050406030204" pitchFamily="18" charset="0"/>
                        </a:rPr>
                        <m:t> </m:t>
                      </m:r>
                      <m:r>
                        <a:rPr lang="en-GB" b="0" i="1" smtClean="0">
                          <a:latin typeface="Cambria Math" panose="02040503050406030204" pitchFamily="18" charset="0"/>
                        </a:rPr>
                        <m:t>𝐴𝑟𝑒𝑎</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𝑏𝑏𝑜𝑥</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2</m:t>
                              </m:r>
                            </m:e>
                          </m:d>
                          <m:r>
                            <a:rPr lang="en-GB" b="0" i="1" smtClean="0">
                              <a:latin typeface="Cambria Math" panose="02040503050406030204" pitchFamily="18" charset="0"/>
                            </a:rPr>
                            <m:t>−</m:t>
                          </m:r>
                          <m:r>
                            <a:rPr lang="en-GB" b="0" i="1" smtClean="0">
                              <a:latin typeface="Cambria Math" panose="02040503050406030204" pitchFamily="18" charset="0"/>
                            </a:rPr>
                            <m:t>𝑏𝑏𝑜𝑥</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m:t>
                              </m:r>
                            </m:e>
                          </m:d>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𝑏𝑏𝑜𝑥</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3</m:t>
                              </m:r>
                            </m:e>
                          </m:d>
                          <m:r>
                            <a:rPr lang="en-GB" b="0" i="1" smtClean="0">
                              <a:latin typeface="Cambria Math" panose="02040503050406030204" pitchFamily="18" charset="0"/>
                            </a:rPr>
                            <m:t>−</m:t>
                          </m:r>
                          <m:r>
                            <a:rPr lang="en-GB" b="0" i="1" smtClean="0">
                              <a:latin typeface="Cambria Math" panose="02040503050406030204" pitchFamily="18" charset="0"/>
                            </a:rPr>
                            <m:t>𝑏𝑏𝑜𝑥</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1</m:t>
                              </m:r>
                            </m:e>
                          </m:d>
                        </m:e>
                      </m:d>
                    </m:oMath>
                  </m:oMathPara>
                </a14:m>
                <a:endParaRPr lang="en-GB" b="0" i="1" dirty="0">
                  <a:latin typeface="Cambria Math" panose="02040503050406030204" pitchFamily="18" charset="0"/>
                </a:endParaRPr>
              </a:p>
              <a:p>
                <a:pPr marL="457200" lvl="1" indent="0">
                  <a:buNone/>
                </a:pPr>
                <a:r>
                  <a:rPr lang="en-GB" b="0" dirty="0"/>
                  <a:t>      </a:t>
                </a:r>
                <a:r>
                  <a:rPr lang="en-GB" b="0" i="1" dirty="0"/>
                  <a:t>Object </a:t>
                </a:r>
                <a14:m>
                  <m:oMath xmlns:m="http://schemas.openxmlformats.org/officeDocument/2006/math">
                    <m:r>
                      <a:rPr lang="en-GB" b="0" i="1" smtClean="0">
                        <a:latin typeface="Cambria Math" panose="02040503050406030204" pitchFamily="18" charset="0"/>
                      </a:rPr>
                      <m:t> </m:t>
                    </m:r>
                    <m:r>
                      <a:rPr lang="en-GB" b="0" i="1" smtClean="0">
                        <a:latin typeface="Cambria Math" panose="02040503050406030204" pitchFamily="18" charset="0"/>
                      </a:rPr>
                      <m:t>𝐴𝑟𝑒𝑎</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𝑏𝑏𝑜𝑥</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2</m:t>
                            </m:r>
                          </m:e>
                        </m:d>
                        <m:r>
                          <a:rPr lang="en-GB" b="0" i="1" smtClean="0">
                            <a:latin typeface="Cambria Math" panose="02040503050406030204" pitchFamily="18" charset="0"/>
                          </a:rPr>
                          <m:t>−</m:t>
                        </m:r>
                        <m:r>
                          <a:rPr lang="en-GB" b="0" i="1" smtClean="0">
                            <a:latin typeface="Cambria Math" panose="02040503050406030204" pitchFamily="18" charset="0"/>
                          </a:rPr>
                          <m:t>𝑏𝑏𝑜𝑥</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m:t>
                            </m:r>
                          </m:e>
                        </m:d>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𝑏𝑏𝑜𝑥</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3</m:t>
                            </m:r>
                          </m:e>
                        </m:d>
                        <m:r>
                          <a:rPr lang="en-GB" b="0" i="1" smtClean="0">
                            <a:latin typeface="Cambria Math" panose="02040503050406030204" pitchFamily="18" charset="0"/>
                          </a:rPr>
                          <m:t>−</m:t>
                        </m:r>
                        <m:r>
                          <a:rPr lang="en-GB" b="0" i="1" smtClean="0">
                            <a:latin typeface="Cambria Math" panose="02040503050406030204" pitchFamily="18" charset="0"/>
                          </a:rPr>
                          <m:t>𝑏𝑏𝑜𝑥</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1</m:t>
                            </m:r>
                          </m:e>
                        </m:d>
                      </m:e>
                    </m:d>
                  </m:oMath>
                </a14:m>
                <a:endParaRPr lang="en-GB"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oMath>
                  </m:oMathPara>
                </a14:m>
                <a:endParaRPr lang="en-GB" dirty="0"/>
              </a:p>
            </p:txBody>
          </p:sp>
        </mc:Choice>
        <mc:Fallback xmlns="">
          <p:sp>
            <p:nvSpPr>
              <p:cNvPr id="7" name="Content Placeholder 2">
                <a:extLst>
                  <a:ext uri="{FF2B5EF4-FFF2-40B4-BE49-F238E27FC236}">
                    <a16:creationId xmlns:a16="http://schemas.microsoft.com/office/drawing/2014/main" id="{6689B311-442F-CE39-CBF1-5188653F1C3D}"/>
                  </a:ext>
                </a:extLst>
              </p:cNvPr>
              <p:cNvSpPr>
                <a:spLocks noGrp="1" noRot="1" noChangeAspect="1" noMove="1" noResize="1" noEditPoints="1" noAdjustHandles="1" noChangeArrowheads="1" noChangeShapeType="1" noTextEdit="1"/>
              </p:cNvSpPr>
              <p:nvPr>
                <p:ph idx="1"/>
              </p:nvPr>
            </p:nvSpPr>
            <p:spPr>
              <a:xfrm>
                <a:off x="381000" y="1122036"/>
                <a:ext cx="11049000" cy="2230764"/>
              </a:xfrm>
              <a:blipFill>
                <a:blip r:embed="rId2"/>
                <a:stretch>
                  <a:fillRect l="-552" t="-40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E397EEA-BC59-C86B-72A0-6BC09ADF5999}"/>
                  </a:ext>
                </a:extLst>
              </p:cNvPr>
              <p:cNvSpPr txBox="1">
                <a:spLocks/>
              </p:cNvSpPr>
              <p:nvPr/>
            </p:nvSpPr>
            <p:spPr>
              <a:xfrm>
                <a:off x="381000" y="3362131"/>
                <a:ext cx="11049000" cy="2555995"/>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n-US" dirty="0"/>
                  <a:t>Object – Person Relationship</a:t>
                </a:r>
                <a:endParaRPr lang="en-GB" dirty="0"/>
              </a:p>
              <a:p>
                <a:pPr lvl="1"/>
                <a:r>
                  <a:rPr lang="en-GB" dirty="0"/>
                  <a:t>Distance between objects and persons (spatial and depth-based).</a:t>
                </a:r>
              </a:p>
              <a:p>
                <a:pPr marL="971550" lvl="1" indent="-514350">
                  <a:buFont typeface="Wingdings" pitchFamily="2" charset="2"/>
                  <a:buAutoNum type="arabicPeriod"/>
                </a:pPr>
                <a:r>
                  <a:rPr lang="en-GB" dirty="0"/>
                  <a:t>Normalized Distance (XY) </a:t>
                </a:r>
              </a:p>
              <a:p>
                <a:pPr marL="457200" lvl="1" indent="0">
                  <a:buFont typeface="Wingdings" pitchFamily="2" charset="2"/>
                  <a:buNone/>
                </a:pPr>
                <a:r>
                  <a:rPr lang="en-GB" i="1" dirty="0"/>
                  <a:t>Distance (XY) </a:t>
                </a:r>
                <a14:m>
                  <m:oMath xmlns:m="http://schemas.openxmlformats.org/officeDocument/2006/math">
                    <m:r>
                      <a:rPr lang="en-GB" i="1" smtClean="0">
                        <a:latin typeface="Cambria Math" panose="02040503050406030204" pitchFamily="18" charset="0"/>
                      </a:rPr>
                      <m:t>=</m:t>
                    </m:r>
                    <m:f>
                      <m:fPr>
                        <m:type m:val="lin"/>
                        <m:ctrlPr>
                          <a:rPr lang="en-GB" i="1" smtClean="0">
                            <a:latin typeface="Cambria Math" panose="02040503050406030204" pitchFamily="18" charset="0"/>
                          </a:rPr>
                        </m:ctrlPr>
                      </m:fPr>
                      <m:num>
                        <m:d>
                          <m:dPr>
                            <m:ctrlPr>
                              <a:rPr lang="en-GB" i="1" smtClean="0">
                                <a:latin typeface="Cambria Math" panose="02040503050406030204" pitchFamily="18" charset="0"/>
                              </a:rPr>
                            </m:ctrlPr>
                          </m:dPr>
                          <m:e>
                            <m:r>
                              <a:rPr lang="en-GB" i="1" smtClean="0">
                                <a:latin typeface="Cambria Math" panose="02040503050406030204" pitchFamily="18" charset="0"/>
                              </a:rPr>
                              <m:t>𝐸𝑢𝑐𝑙𝑖𝑑𝑒𝑎𝑛</m:t>
                            </m:r>
                            <m:r>
                              <a:rPr lang="en-GB" i="1" smtClean="0">
                                <a:latin typeface="Cambria Math" panose="02040503050406030204" pitchFamily="18" charset="0"/>
                              </a:rPr>
                              <m:t> </m:t>
                            </m:r>
                            <m:r>
                              <a:rPr lang="en-GB" i="1" smtClean="0">
                                <a:latin typeface="Cambria Math" panose="02040503050406030204" pitchFamily="18" charset="0"/>
                              </a:rPr>
                              <m:t>𝐷𝑖𝑠𝑡𝑎𝑛𝑐𝑒</m:t>
                            </m:r>
                          </m:e>
                        </m:d>
                      </m:num>
                      <m:den>
                        <m:d>
                          <m:dPr>
                            <m:ctrlPr>
                              <a:rPr lang="en-GB" i="1" smtClean="0">
                                <a:latin typeface="Cambria Math" panose="02040503050406030204" pitchFamily="18" charset="0"/>
                              </a:rPr>
                            </m:ctrlPr>
                          </m:dPr>
                          <m:e>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r>
                                      <a:rPr lang="en-GB" i="1" smtClean="0">
                                        <a:latin typeface="Cambria Math" panose="02040503050406030204" pitchFamily="18" charset="0"/>
                                      </a:rPr>
                                      <m:t>𝑃𝑒𝑟𝑠𝑜𝑛</m:t>
                                    </m:r>
                                    <m:r>
                                      <a:rPr lang="en-GB" i="1" smtClean="0">
                                        <a:latin typeface="Cambria Math" panose="02040503050406030204" pitchFamily="18" charset="0"/>
                                      </a:rPr>
                                      <m:t> </m:t>
                                    </m:r>
                                    <m:r>
                                      <a:rPr lang="en-GB" i="1" smtClean="0">
                                        <a:latin typeface="Cambria Math" panose="02040503050406030204" pitchFamily="18" charset="0"/>
                                      </a:rPr>
                                      <m:t>𝐴𝑟𝑒𝑎</m:t>
                                    </m:r>
                                    <m:r>
                                      <a:rPr lang="en-GB" i="1" smtClean="0">
                                        <a:latin typeface="Cambria Math" panose="02040503050406030204" pitchFamily="18" charset="0"/>
                                      </a:rPr>
                                      <m:t> ∗</m:t>
                                    </m:r>
                                    <m:r>
                                      <a:rPr lang="en-GB" i="1" smtClean="0">
                                        <a:latin typeface="Cambria Math" panose="02040503050406030204" pitchFamily="18" charset="0"/>
                                      </a:rPr>
                                      <m:t>𝑂𝑏𝑗𝑒𝑐𝑡</m:t>
                                    </m:r>
                                    <m:r>
                                      <a:rPr lang="en-GB" i="1" smtClean="0">
                                        <a:latin typeface="Cambria Math" panose="02040503050406030204" pitchFamily="18" charset="0"/>
                                      </a:rPr>
                                      <m:t> </m:t>
                                    </m:r>
                                    <m:r>
                                      <a:rPr lang="en-GB" i="1" smtClean="0">
                                        <a:latin typeface="Cambria Math" panose="02040503050406030204" pitchFamily="18" charset="0"/>
                                      </a:rPr>
                                      <m:t>𝐴𝑟𝑒𝑎</m:t>
                                    </m:r>
                                  </m:e>
                                </m:d>
                              </m:e>
                              <m:sup>
                                <m:r>
                                  <a:rPr lang="en-GB" i="1" smtClean="0">
                                    <a:latin typeface="Cambria Math" panose="02040503050406030204" pitchFamily="18" charset="0"/>
                                  </a:rPr>
                                  <m:t>0.5</m:t>
                                </m:r>
                              </m:sup>
                            </m:sSup>
                          </m:e>
                        </m:d>
                      </m:den>
                    </m:f>
                  </m:oMath>
                </a14:m>
                <a:endParaRPr lang="en-GB" i="1" dirty="0">
                  <a:latin typeface="Cambria Math" panose="02040503050406030204" pitchFamily="18" charset="0"/>
                </a:endParaRPr>
              </a:p>
              <a:p>
                <a:pPr marL="457200" lvl="1" indent="0">
                  <a:buFont typeface="Wingdings" pitchFamily="2" charset="2"/>
                  <a:buNone/>
                </a:pPr>
                <a:endParaRPr lang="en-GB" i="1" dirty="0">
                  <a:latin typeface="Cambria Math" panose="02040503050406030204" pitchFamily="18" charset="0"/>
                </a:endParaRPr>
              </a:p>
              <a:p>
                <a:pPr marL="457200" lvl="1" indent="0">
                  <a:buFont typeface="Wingdings" pitchFamily="2" charset="2"/>
                  <a:buNone/>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rPr>
                        <m:t>𝐸𝑢𝑐𝑙𝑖𝑑𝑒𝑎𝑛</m:t>
                      </m:r>
                      <m:r>
                        <a:rPr lang="en-GB" i="1" smtClean="0">
                          <a:latin typeface="Cambria Math" panose="02040503050406030204" pitchFamily="18" charset="0"/>
                        </a:rPr>
                        <m:t> </m:t>
                      </m:r>
                      <m:r>
                        <a:rPr lang="en-GB" i="1" smtClean="0">
                          <a:latin typeface="Cambria Math" panose="02040503050406030204" pitchFamily="18" charset="0"/>
                        </a:rPr>
                        <m:t>𝐷𝑖𝑠𝑡𝑎𝑛𝑐𝑒</m:t>
                      </m:r>
                      <m:r>
                        <a:rPr lang="en-GB" i="1" smtClean="0">
                          <a:latin typeface="Cambria Math" panose="02040503050406030204" pitchFamily="18" charset="0"/>
                        </a:rPr>
                        <m:t> =</m:t>
                      </m:r>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r>
                                        <a:rPr lang="en-GB" i="1" smtClean="0">
                                          <a:latin typeface="Cambria Math" panose="02040503050406030204" pitchFamily="18" charset="0"/>
                                        </a:rPr>
                                        <m:t>𝑃𝑒𝑟𝑠𝑜𝑛</m:t>
                                      </m:r>
                                      <m:r>
                                        <a:rPr lang="en-GB" i="1" smtClean="0">
                                          <a:latin typeface="Cambria Math" panose="02040503050406030204" pitchFamily="18" charset="0"/>
                                        </a:rPr>
                                        <m:t> </m:t>
                                      </m:r>
                                      <m:r>
                                        <a:rPr lang="en-GB" i="1" smtClean="0">
                                          <a:latin typeface="Cambria Math" panose="02040503050406030204" pitchFamily="18" charset="0"/>
                                        </a:rPr>
                                        <m:t>𝐶𝑒𝑛𝑡𝑒𝑟</m:t>
                                      </m:r>
                                      <m:d>
                                        <m:dPr>
                                          <m:ctrlPr>
                                            <a:rPr lang="en-GB" i="1" smtClean="0">
                                              <a:latin typeface="Cambria Math" panose="02040503050406030204" pitchFamily="18" charset="0"/>
                                            </a:rPr>
                                          </m:ctrlPr>
                                        </m:dPr>
                                        <m:e>
                                          <m:r>
                                            <a:rPr lang="en-GB" i="1" smtClean="0">
                                              <a:latin typeface="Cambria Math" panose="02040503050406030204" pitchFamily="18" charset="0"/>
                                            </a:rPr>
                                            <m:t>𝑥</m:t>
                                          </m:r>
                                        </m:e>
                                      </m:d>
                                      <m:r>
                                        <a:rPr lang="en-GB" i="1" smtClean="0">
                                          <a:latin typeface="Cambria Math" panose="02040503050406030204" pitchFamily="18" charset="0"/>
                                        </a:rPr>
                                        <m:t>−</m:t>
                                      </m:r>
                                      <m:r>
                                        <a:rPr lang="en-GB" i="1" smtClean="0">
                                          <a:latin typeface="Cambria Math" panose="02040503050406030204" pitchFamily="18" charset="0"/>
                                        </a:rPr>
                                        <m:t>𝑂𝑏𝑗𝑒𝑐𝑡</m:t>
                                      </m:r>
                                      <m:r>
                                        <a:rPr lang="en-GB" i="1" smtClean="0">
                                          <a:latin typeface="Cambria Math" panose="02040503050406030204" pitchFamily="18" charset="0"/>
                                        </a:rPr>
                                        <m:t> </m:t>
                                      </m:r>
                                      <m:r>
                                        <a:rPr lang="en-GB" i="1" smtClean="0">
                                          <a:latin typeface="Cambria Math" panose="02040503050406030204" pitchFamily="18" charset="0"/>
                                        </a:rPr>
                                        <m:t>𝐶𝑒𝑛𝑡𝑒𝑟</m:t>
                                      </m:r>
                                      <m:d>
                                        <m:dPr>
                                          <m:ctrlPr>
                                            <a:rPr lang="en-GB" i="1" smtClean="0">
                                              <a:latin typeface="Cambria Math" panose="02040503050406030204" pitchFamily="18" charset="0"/>
                                            </a:rPr>
                                          </m:ctrlPr>
                                        </m:dPr>
                                        <m:e>
                                          <m:r>
                                            <a:rPr lang="en-GB" i="1" smtClean="0">
                                              <a:latin typeface="Cambria Math" panose="02040503050406030204" pitchFamily="18" charset="0"/>
                                            </a:rPr>
                                            <m:t>𝑥</m:t>
                                          </m:r>
                                        </m:e>
                                      </m:d>
                                    </m:e>
                                  </m:d>
                                </m:e>
                                <m:sup>
                                  <m:r>
                                    <a:rPr lang="en-GB" i="1" smtClean="0">
                                      <a:latin typeface="Cambria Math" panose="02040503050406030204" pitchFamily="18" charset="0"/>
                                    </a:rPr>
                                    <m:t>2</m:t>
                                  </m:r>
                                </m:sup>
                              </m:sSup>
                              <m:r>
                                <a:rPr lang="en-GB" i="1" smtClean="0">
                                  <a:latin typeface="Cambria Math" panose="02040503050406030204" pitchFamily="18" charset="0"/>
                                </a:rPr>
                                <m:t>+</m:t>
                              </m:r>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r>
                                        <a:rPr lang="en-GB" i="1" smtClean="0">
                                          <a:latin typeface="Cambria Math" panose="02040503050406030204" pitchFamily="18" charset="0"/>
                                        </a:rPr>
                                        <m:t>𝑃𝑒𝑟𝑠𝑜𝑛</m:t>
                                      </m:r>
                                      <m:r>
                                        <a:rPr lang="en-GB" i="1" smtClean="0">
                                          <a:latin typeface="Cambria Math" panose="02040503050406030204" pitchFamily="18" charset="0"/>
                                        </a:rPr>
                                        <m:t> </m:t>
                                      </m:r>
                                      <m:r>
                                        <a:rPr lang="en-GB" i="1" smtClean="0">
                                          <a:latin typeface="Cambria Math" panose="02040503050406030204" pitchFamily="18" charset="0"/>
                                        </a:rPr>
                                        <m:t>𝐶𝑒𝑛𝑡𝑒𝑟</m:t>
                                      </m:r>
                                      <m:d>
                                        <m:dPr>
                                          <m:ctrlPr>
                                            <a:rPr lang="en-GB" i="1" smtClean="0">
                                              <a:latin typeface="Cambria Math" panose="02040503050406030204" pitchFamily="18" charset="0"/>
                                            </a:rPr>
                                          </m:ctrlPr>
                                        </m:dPr>
                                        <m:e>
                                          <m:r>
                                            <a:rPr lang="en-GB" i="1" smtClean="0">
                                              <a:latin typeface="Cambria Math" panose="02040503050406030204" pitchFamily="18" charset="0"/>
                                            </a:rPr>
                                            <m:t>𝑦</m:t>
                                          </m:r>
                                        </m:e>
                                      </m:d>
                                      <m:r>
                                        <a:rPr lang="en-GB" i="1" smtClean="0">
                                          <a:latin typeface="Cambria Math" panose="02040503050406030204" pitchFamily="18" charset="0"/>
                                        </a:rPr>
                                        <m:t>−</m:t>
                                      </m:r>
                                      <m:r>
                                        <a:rPr lang="en-GB" i="1" smtClean="0">
                                          <a:latin typeface="Cambria Math" panose="02040503050406030204" pitchFamily="18" charset="0"/>
                                        </a:rPr>
                                        <m:t>𝑂𝑏𝑗𝑒𝑐𝑡</m:t>
                                      </m:r>
                                      <m:r>
                                        <a:rPr lang="en-GB" i="1" smtClean="0">
                                          <a:latin typeface="Cambria Math" panose="02040503050406030204" pitchFamily="18" charset="0"/>
                                        </a:rPr>
                                        <m:t> </m:t>
                                      </m:r>
                                      <m:r>
                                        <a:rPr lang="en-GB" i="1" smtClean="0">
                                          <a:latin typeface="Cambria Math" panose="02040503050406030204" pitchFamily="18" charset="0"/>
                                        </a:rPr>
                                        <m:t>𝐶𝑒𝑛𝑡𝑒𝑟</m:t>
                                      </m:r>
                                      <m:d>
                                        <m:dPr>
                                          <m:ctrlPr>
                                            <a:rPr lang="en-GB" i="1" smtClean="0">
                                              <a:latin typeface="Cambria Math" panose="02040503050406030204" pitchFamily="18" charset="0"/>
                                            </a:rPr>
                                          </m:ctrlPr>
                                        </m:dPr>
                                        <m:e>
                                          <m:r>
                                            <a:rPr lang="en-GB" i="1" smtClean="0">
                                              <a:latin typeface="Cambria Math" panose="02040503050406030204" pitchFamily="18" charset="0"/>
                                            </a:rPr>
                                            <m:t>𝑦</m:t>
                                          </m:r>
                                        </m:e>
                                      </m:d>
                                    </m:e>
                                  </m:d>
                                </m:e>
                                <m:sup>
                                  <m:r>
                                    <a:rPr lang="en-GB" i="1" smtClean="0">
                                      <a:latin typeface="Cambria Math" panose="02040503050406030204" pitchFamily="18" charset="0"/>
                                    </a:rPr>
                                    <m:t>2</m:t>
                                  </m:r>
                                </m:sup>
                              </m:sSup>
                            </m:e>
                          </m:d>
                        </m:e>
                        <m:sup>
                          <m:r>
                            <a:rPr lang="en-GB" i="1" smtClean="0">
                              <a:latin typeface="Cambria Math" panose="02040503050406030204" pitchFamily="18" charset="0"/>
                            </a:rPr>
                            <m:t>0.5</m:t>
                          </m:r>
                        </m:sup>
                      </m:sSup>
                    </m:oMath>
                  </m:oMathPara>
                </a14:m>
                <a:endParaRPr lang="en-GB" dirty="0"/>
              </a:p>
            </p:txBody>
          </p:sp>
        </mc:Choice>
        <mc:Fallback xmlns="">
          <p:sp>
            <p:nvSpPr>
              <p:cNvPr id="8" name="Content Placeholder 2">
                <a:extLst>
                  <a:ext uri="{FF2B5EF4-FFF2-40B4-BE49-F238E27FC236}">
                    <a16:creationId xmlns:a16="http://schemas.microsoft.com/office/drawing/2014/main" id="{9E397EEA-BC59-C86B-72A0-6BC09ADF5999}"/>
                  </a:ext>
                </a:extLst>
              </p:cNvPr>
              <p:cNvSpPr txBox="1">
                <a:spLocks noRot="1" noChangeAspect="1" noMove="1" noResize="1" noEditPoints="1" noAdjustHandles="1" noChangeArrowheads="1" noChangeShapeType="1" noTextEdit="1"/>
              </p:cNvSpPr>
              <p:nvPr/>
            </p:nvSpPr>
            <p:spPr>
              <a:xfrm>
                <a:off x="381000" y="3362131"/>
                <a:ext cx="11049000" cy="2555995"/>
              </a:xfrm>
              <a:prstGeom prst="rect">
                <a:avLst/>
              </a:prstGeom>
              <a:blipFill>
                <a:blip r:embed="rId3"/>
                <a:stretch>
                  <a:fillRect l="-552" t="-3819"/>
                </a:stretch>
              </a:blipFill>
            </p:spPr>
            <p:txBody>
              <a:bodyPr/>
              <a:lstStyle/>
              <a:p>
                <a:r>
                  <a:rPr lang="en-GB">
                    <a:noFill/>
                  </a:rPr>
                  <a:t> </a:t>
                </a:r>
              </a:p>
            </p:txBody>
          </p:sp>
        </mc:Fallback>
      </mc:AlternateContent>
    </p:spTree>
    <p:extLst>
      <p:ext uri="{BB962C8B-B14F-4D97-AF65-F5344CB8AC3E}">
        <p14:creationId xmlns:p14="http://schemas.microsoft.com/office/powerpoint/2010/main" val="1118200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7ADCE-53C7-0E59-2859-C002AC91628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EEB171A-78B9-1756-1B42-5C9EB2232F95}"/>
              </a:ext>
            </a:extLst>
          </p:cNvPr>
          <p:cNvSpPr/>
          <p:nvPr/>
        </p:nvSpPr>
        <p:spPr>
          <a:xfrm>
            <a:off x="609600" y="227634"/>
            <a:ext cx="10515600" cy="646331"/>
          </a:xfrm>
          <a:prstGeom prst="rect">
            <a:avLst/>
          </a:prstGeom>
        </p:spPr>
        <p:txBody>
          <a:bodyPr wrap="square">
            <a:spAutoFit/>
          </a:bodyPr>
          <a:lstStyle/>
          <a:p>
            <a:pPr algn="ctr"/>
            <a:r>
              <a:rPr lang="en-US" sz="3600" u="sng" dirty="0"/>
              <a:t>Proof of completion: Object – Person Relationships</a:t>
            </a:r>
          </a:p>
        </p:txBody>
      </p:sp>
      <p:sp>
        <p:nvSpPr>
          <p:cNvPr id="52" name="Rectangle 51">
            <a:extLst>
              <a:ext uri="{FF2B5EF4-FFF2-40B4-BE49-F238E27FC236}">
                <a16:creationId xmlns:a16="http://schemas.microsoft.com/office/drawing/2014/main" id="{6CE1C44A-CFC5-616B-87DF-E8B1FFADCF5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1" name="Content Placeholder 2">
            <a:extLst>
              <a:ext uri="{FF2B5EF4-FFF2-40B4-BE49-F238E27FC236}">
                <a16:creationId xmlns:a16="http://schemas.microsoft.com/office/drawing/2014/main" id="{1A0D5D97-BEBA-CEAD-3E89-EAF1F08BF5B8}"/>
              </a:ext>
            </a:extLst>
          </p:cNvPr>
          <p:cNvSpPr>
            <a:spLocks noGrp="1"/>
          </p:cNvSpPr>
          <p:nvPr>
            <p:ph idx="1"/>
          </p:nvPr>
        </p:nvSpPr>
        <p:spPr>
          <a:xfrm>
            <a:off x="198617" y="1021086"/>
            <a:ext cx="5668783" cy="2407914"/>
          </a:xfrm>
        </p:spPr>
        <p:txBody>
          <a:bodyPr>
            <a:normAutofit fontScale="77500" lnSpcReduction="20000"/>
          </a:bodyPr>
          <a:lstStyle/>
          <a:p>
            <a:pPr marL="514350" indent="-514350">
              <a:buAutoNum type="arabicPeriod"/>
            </a:pPr>
            <a:r>
              <a:rPr lang="en-US" dirty="0"/>
              <a:t>Object – Person Relationship</a:t>
            </a:r>
            <a:endParaRPr lang="en-GB" dirty="0"/>
          </a:p>
          <a:p>
            <a:pPr lvl="1"/>
            <a:r>
              <a:rPr lang="en-GB" dirty="0"/>
              <a:t>Distance between objects and persons (spatial and depth-based).</a:t>
            </a:r>
          </a:p>
          <a:p>
            <a:pPr marL="971550" lvl="1" indent="-514350">
              <a:buAutoNum type="arabicPeriod"/>
            </a:pPr>
            <a:r>
              <a:rPr lang="en-GB" dirty="0"/>
              <a:t>Normalized Distance (Z) – Used Depth Anything V2 Model</a:t>
            </a:r>
          </a:p>
          <a:p>
            <a:pPr marL="457200" lvl="1" indent="0">
              <a:buNone/>
            </a:pPr>
            <a:r>
              <a:rPr lang="en-GB" sz="2000" dirty="0"/>
              <a:t>Steps:</a:t>
            </a:r>
          </a:p>
          <a:p>
            <a:pPr marL="457200" lvl="1" indent="0">
              <a:buNone/>
            </a:pPr>
            <a:r>
              <a:rPr lang="en-GB" sz="2400" dirty="0"/>
              <a:t>Load the Depth Maps – Contain Pixel-Wise depth values</a:t>
            </a:r>
          </a:p>
          <a:p>
            <a:pPr marL="457200" lvl="1" indent="0">
              <a:buNone/>
            </a:pPr>
            <a:endParaRPr lang="en-GB" dirty="0"/>
          </a:p>
        </p:txBody>
      </p:sp>
      <p:pic>
        <p:nvPicPr>
          <p:cNvPr id="14" name="Picture 13">
            <a:extLst>
              <a:ext uri="{FF2B5EF4-FFF2-40B4-BE49-F238E27FC236}">
                <a16:creationId xmlns:a16="http://schemas.microsoft.com/office/drawing/2014/main" id="{F0C896E1-F24F-58B0-79E0-51A6763A20EB}"/>
              </a:ext>
            </a:extLst>
          </p:cNvPr>
          <p:cNvPicPr>
            <a:picLocks noChangeAspect="1"/>
          </p:cNvPicPr>
          <p:nvPr/>
        </p:nvPicPr>
        <p:blipFill>
          <a:blip r:embed="rId2"/>
          <a:stretch>
            <a:fillRect/>
          </a:stretch>
        </p:blipFill>
        <p:spPr>
          <a:xfrm>
            <a:off x="689858" y="3429000"/>
            <a:ext cx="4686300" cy="2990850"/>
          </a:xfrm>
          <a:prstGeom prst="rect">
            <a:avLst/>
          </a:prstGeom>
        </p:spPr>
      </p:pic>
      <p:sp>
        <p:nvSpPr>
          <p:cNvPr id="15" name="Content Placeholder 2">
            <a:extLst>
              <a:ext uri="{FF2B5EF4-FFF2-40B4-BE49-F238E27FC236}">
                <a16:creationId xmlns:a16="http://schemas.microsoft.com/office/drawing/2014/main" id="{46F666C6-F254-5BAD-9491-2789FE6CCE90}"/>
              </a:ext>
            </a:extLst>
          </p:cNvPr>
          <p:cNvSpPr txBox="1">
            <a:spLocks/>
          </p:cNvSpPr>
          <p:nvPr/>
        </p:nvSpPr>
        <p:spPr>
          <a:xfrm>
            <a:off x="5895391" y="1015805"/>
            <a:ext cx="6248400" cy="240791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n-US"/>
              <a:t>Object – Person Relationship</a:t>
            </a:r>
            <a:endParaRPr lang="en-GB"/>
          </a:p>
          <a:p>
            <a:pPr lvl="1"/>
            <a:r>
              <a:rPr lang="en-GB"/>
              <a:t>Distance between objects and persons (spatial and depth-based).</a:t>
            </a:r>
          </a:p>
          <a:p>
            <a:pPr marL="971550" lvl="1" indent="-514350">
              <a:buFont typeface="Wingdings" pitchFamily="2" charset="2"/>
              <a:buAutoNum type="arabicPeriod"/>
            </a:pPr>
            <a:r>
              <a:rPr lang="en-GB"/>
              <a:t>Normalized Distance (Z)</a:t>
            </a:r>
          </a:p>
          <a:p>
            <a:pPr marL="457200" lvl="1" indent="0">
              <a:buFont typeface="Wingdings" pitchFamily="2" charset="2"/>
              <a:buNone/>
            </a:pPr>
            <a:r>
              <a:rPr lang="en-GB" sz="2000"/>
              <a:t>Steps:</a:t>
            </a:r>
          </a:p>
          <a:p>
            <a:pPr marL="457200" lvl="1" indent="0">
              <a:buFont typeface="Wingdings" pitchFamily="2" charset="2"/>
              <a:buNone/>
            </a:pPr>
            <a:r>
              <a:rPr lang="en-GB" sz="2400"/>
              <a:t>Apply the Mask – The mask defines the region of interest.</a:t>
            </a:r>
            <a:endParaRPr lang="en-GB" sz="2400" dirty="0"/>
          </a:p>
        </p:txBody>
      </p:sp>
      <p:pic>
        <p:nvPicPr>
          <p:cNvPr id="16" name="Picture 15">
            <a:extLst>
              <a:ext uri="{FF2B5EF4-FFF2-40B4-BE49-F238E27FC236}">
                <a16:creationId xmlns:a16="http://schemas.microsoft.com/office/drawing/2014/main" id="{92B407E7-440B-1BA2-1569-9800B6146767}"/>
              </a:ext>
            </a:extLst>
          </p:cNvPr>
          <p:cNvPicPr>
            <a:picLocks noChangeAspect="1"/>
          </p:cNvPicPr>
          <p:nvPr/>
        </p:nvPicPr>
        <p:blipFill>
          <a:blip r:embed="rId3"/>
          <a:srcRect l="1" t="26381" r="-4659"/>
          <a:stretch/>
        </p:blipFill>
        <p:spPr>
          <a:xfrm>
            <a:off x="6369527" y="3423719"/>
            <a:ext cx="5638800" cy="2951027"/>
          </a:xfrm>
          <a:prstGeom prst="rect">
            <a:avLst/>
          </a:prstGeom>
        </p:spPr>
      </p:pic>
    </p:spTree>
    <p:extLst>
      <p:ext uri="{BB962C8B-B14F-4D97-AF65-F5344CB8AC3E}">
        <p14:creationId xmlns:p14="http://schemas.microsoft.com/office/powerpoint/2010/main" val="931391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11CDD-3F41-F710-1605-D4DAF946CE2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32ED610-7C7F-5DB7-A313-03A15737AB48}"/>
              </a:ext>
            </a:extLst>
          </p:cNvPr>
          <p:cNvSpPr/>
          <p:nvPr/>
        </p:nvSpPr>
        <p:spPr>
          <a:xfrm>
            <a:off x="609600" y="227634"/>
            <a:ext cx="10515600" cy="646331"/>
          </a:xfrm>
          <a:prstGeom prst="rect">
            <a:avLst/>
          </a:prstGeom>
        </p:spPr>
        <p:txBody>
          <a:bodyPr wrap="square">
            <a:spAutoFit/>
          </a:bodyPr>
          <a:lstStyle/>
          <a:p>
            <a:pPr algn="ctr"/>
            <a:r>
              <a:rPr lang="en-US" sz="3600" u="sng" dirty="0"/>
              <a:t>Proof of completion: Object – Person Relationships</a:t>
            </a:r>
          </a:p>
        </p:txBody>
      </p:sp>
      <p:sp>
        <p:nvSpPr>
          <p:cNvPr id="52" name="Rectangle 51">
            <a:extLst>
              <a:ext uri="{FF2B5EF4-FFF2-40B4-BE49-F238E27FC236}">
                <a16:creationId xmlns:a16="http://schemas.microsoft.com/office/drawing/2014/main" id="{F7841F16-EE7C-93F2-B844-62BE240F9C2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a:extLst>
              <a:ext uri="{FF2B5EF4-FFF2-40B4-BE49-F238E27FC236}">
                <a16:creationId xmlns:a16="http://schemas.microsoft.com/office/drawing/2014/main" id="{3F76F1F9-E1EF-C843-5998-71F876A68F33}"/>
              </a:ext>
            </a:extLst>
          </p:cNvPr>
          <p:cNvPicPr>
            <a:picLocks noChangeAspect="1"/>
          </p:cNvPicPr>
          <p:nvPr/>
        </p:nvPicPr>
        <p:blipFill>
          <a:blip r:embed="rId2"/>
          <a:stretch>
            <a:fillRect/>
          </a:stretch>
        </p:blipFill>
        <p:spPr>
          <a:xfrm>
            <a:off x="533400" y="1066800"/>
            <a:ext cx="6980525" cy="1928027"/>
          </a:xfrm>
          <a:prstGeom prst="rect">
            <a:avLst/>
          </a:prstGeom>
        </p:spPr>
      </p:pic>
      <p:pic>
        <p:nvPicPr>
          <p:cNvPr id="5" name="Picture 4">
            <a:extLst>
              <a:ext uri="{FF2B5EF4-FFF2-40B4-BE49-F238E27FC236}">
                <a16:creationId xmlns:a16="http://schemas.microsoft.com/office/drawing/2014/main" id="{1BCD0715-4532-D0B6-3D59-9D941ABD0E48}"/>
              </a:ext>
            </a:extLst>
          </p:cNvPr>
          <p:cNvPicPr>
            <a:picLocks noChangeAspect="1"/>
          </p:cNvPicPr>
          <p:nvPr/>
        </p:nvPicPr>
        <p:blipFill>
          <a:blip r:embed="rId3"/>
          <a:stretch>
            <a:fillRect/>
          </a:stretch>
        </p:blipFill>
        <p:spPr>
          <a:xfrm>
            <a:off x="3886200" y="3132138"/>
            <a:ext cx="7467600" cy="3223425"/>
          </a:xfrm>
          <a:prstGeom prst="rect">
            <a:avLst/>
          </a:prstGeom>
        </p:spPr>
      </p:pic>
    </p:spTree>
    <p:extLst>
      <p:ext uri="{BB962C8B-B14F-4D97-AF65-F5344CB8AC3E}">
        <p14:creationId xmlns:p14="http://schemas.microsoft.com/office/powerpoint/2010/main" val="198581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C346D-C56E-BC97-491D-78516A9B2F8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7F73E32-035B-0D88-0669-AD20DDAC86A7}"/>
              </a:ext>
            </a:extLst>
          </p:cNvPr>
          <p:cNvSpPr>
            <a:spLocks noGrp="1"/>
          </p:cNvSpPr>
          <p:nvPr>
            <p:ph type="title"/>
          </p:nvPr>
        </p:nvSpPr>
        <p:spPr>
          <a:xfrm>
            <a:off x="304800" y="304800"/>
            <a:ext cx="11684000" cy="792162"/>
          </a:xfrm>
        </p:spPr>
        <p:txBody>
          <a:bodyPr vert="horz" lIns="91440" tIns="45720" rIns="91440" bIns="45720" rtlCol="0" anchor="ctr">
            <a:normAutofit/>
          </a:bodyPr>
          <a:lstStyle/>
          <a:p>
            <a:r>
              <a:rPr lang="en-US" kern="1200" dirty="0">
                <a:latin typeface="Adobe Devanagari" pitchFamily="18" charset="0"/>
                <a:ea typeface="+mj-ea"/>
                <a:cs typeface="Adobe Devanagari" pitchFamily="18" charset="0"/>
              </a:rPr>
              <a:t>WHAT ARE THE TYPES OF BIAS?</a:t>
            </a:r>
          </a:p>
        </p:txBody>
      </p:sp>
      <p:sp>
        <p:nvSpPr>
          <p:cNvPr id="3" name="TextBox 2">
            <a:extLst>
              <a:ext uri="{FF2B5EF4-FFF2-40B4-BE49-F238E27FC236}">
                <a16:creationId xmlns:a16="http://schemas.microsoft.com/office/drawing/2014/main" id="{02580AB3-871F-50F0-3ADA-38D410F8549D}"/>
              </a:ext>
            </a:extLst>
          </p:cNvPr>
          <p:cNvSpPr txBox="1"/>
          <p:nvPr/>
        </p:nvSpPr>
        <p:spPr>
          <a:xfrm>
            <a:off x="609600" y="1600201"/>
            <a:ext cx="5384800" cy="4525963"/>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r>
              <a:rPr lang="en-US" sz="2800" dirty="0"/>
              <a:t>According to </a:t>
            </a:r>
            <a:r>
              <a:rPr lang="en-US" sz="2800" b="1" dirty="0">
                <a:solidFill>
                  <a:srgbClr val="FF0000"/>
                </a:solidFill>
              </a:rPr>
              <a:t>PWC </a:t>
            </a:r>
            <a:r>
              <a:rPr lang="en-US" sz="2800" dirty="0"/>
              <a:t>there is four types of bias found in An Artificial Intelligence Systems</a:t>
            </a:r>
          </a:p>
          <a:p>
            <a:pPr marL="971550" lvl="1" indent="-514350">
              <a:spcBef>
                <a:spcPct val="20000"/>
              </a:spcBef>
              <a:buFont typeface="+mj-lt"/>
              <a:buAutoNum type="arabicPeriod"/>
            </a:pPr>
            <a:r>
              <a:rPr lang="en-US" sz="2800" dirty="0"/>
              <a:t>Data bias.</a:t>
            </a:r>
          </a:p>
          <a:p>
            <a:pPr marL="971550" lvl="1" indent="-514350">
              <a:spcBef>
                <a:spcPct val="20000"/>
              </a:spcBef>
              <a:buFont typeface="+mj-lt"/>
              <a:buAutoNum type="arabicPeriod"/>
            </a:pPr>
            <a:r>
              <a:rPr lang="en-US" sz="2800" dirty="0"/>
              <a:t>Algorithmic Bias.</a:t>
            </a:r>
          </a:p>
          <a:p>
            <a:pPr marL="971550" lvl="1" indent="-514350">
              <a:spcBef>
                <a:spcPct val="20000"/>
              </a:spcBef>
              <a:buFont typeface="+mj-lt"/>
              <a:buAutoNum type="arabicPeriod"/>
            </a:pPr>
            <a:r>
              <a:rPr lang="en-US" sz="2800" dirty="0"/>
              <a:t>Prejudice Bias.</a:t>
            </a:r>
          </a:p>
          <a:p>
            <a:pPr marL="971550" lvl="1" indent="-514350">
              <a:spcBef>
                <a:spcPct val="20000"/>
              </a:spcBef>
              <a:buFont typeface="+mj-lt"/>
              <a:buAutoNum type="arabicPeriod"/>
            </a:pPr>
            <a:r>
              <a:rPr lang="en-US" sz="2800" dirty="0"/>
              <a:t>Exclusion Bias.</a:t>
            </a:r>
          </a:p>
        </p:txBody>
      </p:sp>
      <p:pic>
        <p:nvPicPr>
          <p:cNvPr id="10" name="Picture 9" descr="A person with a robot head&#10;&#10;Description automatically generated">
            <a:extLst>
              <a:ext uri="{FF2B5EF4-FFF2-40B4-BE49-F238E27FC236}">
                <a16:creationId xmlns:a16="http://schemas.microsoft.com/office/drawing/2014/main" id="{44D32D36-7D1D-7230-F2DE-56123D540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047750"/>
            <a:ext cx="4762500" cy="4762500"/>
          </a:xfrm>
          <a:prstGeom prst="rect">
            <a:avLst/>
          </a:prstGeom>
        </p:spPr>
      </p:pic>
    </p:spTree>
    <p:extLst>
      <p:ext uri="{BB962C8B-B14F-4D97-AF65-F5344CB8AC3E}">
        <p14:creationId xmlns:p14="http://schemas.microsoft.com/office/powerpoint/2010/main" val="2942989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13073-EBCD-D4CA-FEDD-BECAF48CCFB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59D0EB4-80B2-02CE-6A57-26553C4AA422}"/>
              </a:ext>
            </a:extLst>
          </p:cNvPr>
          <p:cNvSpPr/>
          <p:nvPr/>
        </p:nvSpPr>
        <p:spPr>
          <a:xfrm>
            <a:off x="609600" y="227634"/>
            <a:ext cx="10515600" cy="646331"/>
          </a:xfrm>
          <a:prstGeom prst="rect">
            <a:avLst/>
          </a:prstGeom>
        </p:spPr>
        <p:txBody>
          <a:bodyPr wrap="square">
            <a:spAutoFit/>
          </a:bodyPr>
          <a:lstStyle/>
          <a:p>
            <a:pPr algn="ctr"/>
            <a:r>
              <a:rPr lang="en-US" sz="3600" u="sng" dirty="0"/>
              <a:t>Proof of completion: Object – Person Relationships</a:t>
            </a:r>
          </a:p>
        </p:txBody>
      </p:sp>
      <p:sp>
        <p:nvSpPr>
          <p:cNvPr id="52" name="Rectangle 51">
            <a:extLst>
              <a:ext uri="{FF2B5EF4-FFF2-40B4-BE49-F238E27FC236}">
                <a16:creationId xmlns:a16="http://schemas.microsoft.com/office/drawing/2014/main" id="{5582C472-F620-C994-EDEF-FE372C19F19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4" name="Picture 3">
            <a:extLst>
              <a:ext uri="{FF2B5EF4-FFF2-40B4-BE49-F238E27FC236}">
                <a16:creationId xmlns:a16="http://schemas.microsoft.com/office/drawing/2014/main" id="{A03FA595-49E1-43E0-CAE1-BEEB9798A0DA}"/>
              </a:ext>
            </a:extLst>
          </p:cNvPr>
          <p:cNvPicPr>
            <a:picLocks noChangeAspect="1"/>
          </p:cNvPicPr>
          <p:nvPr/>
        </p:nvPicPr>
        <p:blipFill>
          <a:blip r:embed="rId2"/>
          <a:stretch>
            <a:fillRect/>
          </a:stretch>
        </p:blipFill>
        <p:spPr>
          <a:xfrm>
            <a:off x="618931" y="1447800"/>
            <a:ext cx="7256758" cy="3962400"/>
          </a:xfrm>
          <a:prstGeom prst="rect">
            <a:avLst/>
          </a:prstGeom>
        </p:spPr>
      </p:pic>
      <p:pic>
        <p:nvPicPr>
          <p:cNvPr id="3" name="Picture 2">
            <a:extLst>
              <a:ext uri="{FF2B5EF4-FFF2-40B4-BE49-F238E27FC236}">
                <a16:creationId xmlns:a16="http://schemas.microsoft.com/office/drawing/2014/main" id="{9207862B-6AEC-C951-06E4-2A508E2EA8B9}"/>
              </a:ext>
            </a:extLst>
          </p:cNvPr>
          <p:cNvPicPr>
            <a:picLocks noChangeAspect="1"/>
          </p:cNvPicPr>
          <p:nvPr/>
        </p:nvPicPr>
        <p:blipFill>
          <a:blip r:embed="rId3"/>
          <a:srcRect t="3607" r="27994"/>
          <a:stretch/>
        </p:blipFill>
        <p:spPr>
          <a:xfrm>
            <a:off x="6172200" y="1295400"/>
            <a:ext cx="6019800" cy="4433068"/>
          </a:xfrm>
          <a:prstGeom prst="rect">
            <a:avLst/>
          </a:prstGeom>
        </p:spPr>
      </p:pic>
    </p:spTree>
    <p:extLst>
      <p:ext uri="{BB962C8B-B14F-4D97-AF65-F5344CB8AC3E}">
        <p14:creationId xmlns:p14="http://schemas.microsoft.com/office/powerpoint/2010/main" val="630698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06F20-0985-86E9-E582-59B5368A7E7C}"/>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AB6490D8-97DB-2C30-03C6-F8AF0447F613}"/>
              </a:ext>
            </a:extLst>
          </p:cNvPr>
          <p:cNvSpPr/>
          <p:nvPr/>
        </p:nvSpPr>
        <p:spPr>
          <a:xfrm>
            <a:off x="609600" y="227634"/>
            <a:ext cx="10515600" cy="646331"/>
          </a:xfrm>
          <a:prstGeom prst="rect">
            <a:avLst/>
          </a:prstGeom>
        </p:spPr>
        <p:txBody>
          <a:bodyPr wrap="square">
            <a:spAutoFit/>
          </a:bodyPr>
          <a:lstStyle/>
          <a:p>
            <a:pPr algn="ctr"/>
            <a:r>
              <a:rPr lang="en-US" sz="3600" u="sng" dirty="0"/>
              <a:t>Proof of completion: Object – Person Relationships</a:t>
            </a:r>
          </a:p>
        </p:txBody>
      </p:sp>
      <p:sp>
        <p:nvSpPr>
          <p:cNvPr id="52" name="Rectangle 51">
            <a:extLst>
              <a:ext uri="{FF2B5EF4-FFF2-40B4-BE49-F238E27FC236}">
                <a16:creationId xmlns:a16="http://schemas.microsoft.com/office/drawing/2014/main" id="{EB9463D5-E2FD-5DD9-3265-EC55C7E64DC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2" name="Picture 2">
            <a:extLst>
              <a:ext uri="{FF2B5EF4-FFF2-40B4-BE49-F238E27FC236}">
                <a16:creationId xmlns:a16="http://schemas.microsoft.com/office/drawing/2014/main" id="{941BCD54-B03F-D773-031F-7C2864BC2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 y="885108"/>
            <a:ext cx="5662613"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C49D047-0E91-866A-2C47-BDBC161AE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 y="3694983"/>
            <a:ext cx="5565312" cy="276159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1DC87480-D4CA-B8C5-2922-4EB28EFE9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873965"/>
            <a:ext cx="5509050" cy="2733675"/>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EC6D0D88-ABCB-6CF9-FCB6-65D64217EC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8874" y="3607640"/>
            <a:ext cx="5662613"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239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69019-3788-DE59-5A8B-A43A24EA31D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845BDD4-58E8-97C5-7D21-65075FE2F821}"/>
              </a:ext>
            </a:extLst>
          </p:cNvPr>
          <p:cNvSpPr/>
          <p:nvPr/>
        </p:nvSpPr>
        <p:spPr>
          <a:xfrm>
            <a:off x="609600" y="227634"/>
            <a:ext cx="10515600" cy="646331"/>
          </a:xfrm>
          <a:prstGeom prst="rect">
            <a:avLst/>
          </a:prstGeom>
        </p:spPr>
        <p:txBody>
          <a:bodyPr wrap="square">
            <a:spAutoFit/>
          </a:bodyPr>
          <a:lstStyle/>
          <a:p>
            <a:pPr algn="ctr"/>
            <a:r>
              <a:rPr lang="en-US" sz="3600" u="sng" dirty="0"/>
              <a:t>Proof of completion: Object – Person Relationships</a:t>
            </a:r>
          </a:p>
        </p:txBody>
      </p:sp>
      <p:sp>
        <p:nvSpPr>
          <p:cNvPr id="52" name="Rectangle 51">
            <a:extLst>
              <a:ext uri="{FF2B5EF4-FFF2-40B4-BE49-F238E27FC236}">
                <a16:creationId xmlns:a16="http://schemas.microsoft.com/office/drawing/2014/main" id="{CE5223A3-05FC-B15A-A1C9-B6FE53DDC86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4" name="Picture 3">
            <a:extLst>
              <a:ext uri="{FF2B5EF4-FFF2-40B4-BE49-F238E27FC236}">
                <a16:creationId xmlns:a16="http://schemas.microsoft.com/office/drawing/2014/main" id="{C9B3AFFD-12CD-B1D4-F394-F5B78142E675}"/>
              </a:ext>
            </a:extLst>
          </p:cNvPr>
          <p:cNvPicPr>
            <a:picLocks noChangeAspect="1"/>
          </p:cNvPicPr>
          <p:nvPr/>
        </p:nvPicPr>
        <p:blipFill>
          <a:blip r:embed="rId2"/>
          <a:stretch>
            <a:fillRect/>
          </a:stretch>
        </p:blipFill>
        <p:spPr>
          <a:xfrm>
            <a:off x="2632435" y="1524000"/>
            <a:ext cx="6999246" cy="4866859"/>
          </a:xfrm>
          <a:prstGeom prst="rect">
            <a:avLst/>
          </a:prstGeom>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4935C26-27F1-10A7-DEFA-5A901D59ACA6}"/>
                  </a:ext>
                </a:extLst>
              </p:cNvPr>
              <p:cNvSpPr>
                <a:spLocks noGrp="1"/>
              </p:cNvSpPr>
              <p:nvPr>
                <p:ph idx="1"/>
              </p:nvPr>
            </p:nvSpPr>
            <p:spPr>
              <a:xfrm>
                <a:off x="1524000" y="975980"/>
                <a:ext cx="10058400" cy="646331"/>
              </a:xfrm>
            </p:spPr>
            <p:txBody>
              <a:bodyPr>
                <a:normAutofit/>
              </a:bodyPr>
              <a:lstStyle/>
              <a:p>
                <a14:m>
                  <m:oMath xmlns:m="http://schemas.openxmlformats.org/officeDocument/2006/math">
                    <m:r>
                      <a:rPr lang="en-GB" sz="2000" b="0" i="1" smtClean="0">
                        <a:latin typeface="Cambria Math" panose="02040503050406030204" pitchFamily="18" charset="0"/>
                      </a:rPr>
                      <m:t>𝐵𝑖𝑎𝑠</m:t>
                    </m:r>
                    <m:d>
                      <m:dPr>
                        <m:ctrlPr>
                          <a:rPr lang="en-GB" sz="2000" b="0" i="1" smtClean="0">
                            <a:latin typeface="Cambria Math" panose="02040503050406030204" pitchFamily="18" charset="0"/>
                          </a:rPr>
                        </m:ctrlPr>
                      </m:dPr>
                      <m:e>
                        <m:r>
                          <m:rPr>
                            <m:sty m:val="p"/>
                          </m:rPr>
                          <a:rPr lang="en-GB" sz="2000" b="0" i="0" smtClean="0">
                            <a:latin typeface="Cambria Math" panose="02040503050406030204" pitchFamily="18" charset="0"/>
                          </a:rPr>
                          <m:t>object</m:t>
                        </m:r>
                      </m:e>
                    </m:d>
                    <m:r>
                      <a:rPr lang="en-GB" sz="2000" b="0" i="0" smtClean="0">
                        <a:latin typeface="Cambria Math" panose="02040503050406030204" pitchFamily="18" charset="0"/>
                      </a:rPr>
                      <m:t>=</m:t>
                    </m:r>
                    <m:r>
                      <m:rPr>
                        <m:sty m:val="p"/>
                      </m:rPr>
                      <a:rPr lang="en-GB" sz="2000" b="0" i="0" smtClean="0">
                        <a:latin typeface="Cambria Math" panose="02040503050406030204" pitchFamily="18" charset="0"/>
                      </a:rPr>
                      <m:t>Frequency</m:t>
                    </m:r>
                    <m:r>
                      <a:rPr lang="en-GB" sz="2000" b="0" i="0" smtClean="0">
                        <a:latin typeface="Cambria Math" panose="02040503050406030204" pitchFamily="18" charset="0"/>
                      </a:rPr>
                      <m:t> </m:t>
                    </m:r>
                    <m:d>
                      <m:dPr>
                        <m:ctrlPr>
                          <a:rPr lang="en-GB" sz="2000" b="0" i="1" smtClean="0">
                            <a:latin typeface="Cambria Math" panose="02040503050406030204" pitchFamily="18" charset="0"/>
                          </a:rPr>
                        </m:ctrlPr>
                      </m:dPr>
                      <m:e>
                        <m:r>
                          <a:rPr lang="el-GR" sz="2000" b="0" i="1" smtClean="0">
                            <a:latin typeface="Cambria Math" panose="02040503050406030204" pitchFamily="18" charset="0"/>
                            <a:ea typeface="Cambria Math" panose="02040503050406030204" pitchFamily="18" charset="0"/>
                          </a:rPr>
                          <m:t>𝛼</m:t>
                        </m:r>
                        <m:r>
                          <a:rPr lang="en-GB" sz="2000" b="0" i="0" smtClean="0">
                            <a:latin typeface="Cambria Math" panose="02040503050406030204" pitchFamily="18" charset="0"/>
                            <a:ea typeface="Cambria Math" panose="02040503050406030204" pitchFamily="18" charset="0"/>
                          </a:rPr>
                          <m:t>∗</m:t>
                        </m:r>
                        <m:r>
                          <m:rPr>
                            <m:sty m:val="p"/>
                          </m:rPr>
                          <a:rPr lang="en-GB" sz="2000" b="0" i="0" smtClean="0">
                            <a:latin typeface="Cambria Math" panose="02040503050406030204" pitchFamily="18" charset="0"/>
                            <a:ea typeface="Cambria Math" panose="02040503050406030204" pitchFamily="18" charset="0"/>
                          </a:rPr>
                          <m:t>Mean</m:t>
                        </m:r>
                        <m:r>
                          <a:rPr lang="en-GB" sz="2000" b="0" i="0" smtClean="0">
                            <a:latin typeface="Cambria Math" panose="02040503050406030204" pitchFamily="18" charset="0"/>
                            <a:ea typeface="Cambria Math" panose="02040503050406030204" pitchFamily="18" charset="0"/>
                          </a:rPr>
                          <m:t> </m:t>
                        </m:r>
                        <m:r>
                          <m:rPr>
                            <m:sty m:val="p"/>
                          </m:rPr>
                          <a:rPr lang="en-GB" sz="2000" b="0" i="0" smtClean="0">
                            <a:latin typeface="Cambria Math" panose="02040503050406030204" pitchFamily="18" charset="0"/>
                            <a:ea typeface="Cambria Math" panose="02040503050406030204" pitchFamily="18" charset="0"/>
                          </a:rPr>
                          <m:t>Relative</m:t>
                        </m:r>
                        <m:r>
                          <a:rPr lang="en-GB" sz="2000" b="0" i="0" smtClean="0">
                            <a:latin typeface="Cambria Math" panose="02040503050406030204" pitchFamily="18" charset="0"/>
                            <a:ea typeface="Cambria Math" panose="02040503050406030204" pitchFamily="18" charset="0"/>
                          </a:rPr>
                          <m:t> </m:t>
                        </m:r>
                        <m:r>
                          <m:rPr>
                            <m:sty m:val="p"/>
                          </m:rPr>
                          <a:rPr lang="en-GB" sz="2000" b="0" i="0" smtClean="0">
                            <a:latin typeface="Cambria Math" panose="02040503050406030204" pitchFamily="18" charset="0"/>
                            <a:ea typeface="Cambria Math" panose="02040503050406030204" pitchFamily="18" charset="0"/>
                          </a:rPr>
                          <m:t>Size</m:t>
                        </m:r>
                        <m:r>
                          <a:rPr lang="en-GB" sz="2000" b="0" i="0" smtClean="0">
                            <a:latin typeface="Cambria Math" panose="02040503050406030204" pitchFamily="18" charset="0"/>
                            <a:ea typeface="Cambria Math" panose="02040503050406030204" pitchFamily="18" charset="0"/>
                          </a:rPr>
                          <m:t>+ </m:t>
                        </m:r>
                        <m:r>
                          <a:rPr lang="el-GR" sz="2000" b="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 ∗ </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1/</m:t>
                            </m:r>
                            <m:r>
                              <a:rPr lang="en-GB" sz="2000" b="0" i="1" smtClean="0">
                                <a:latin typeface="Cambria Math" panose="02040503050406030204" pitchFamily="18" charset="0"/>
                                <a:ea typeface="Cambria Math" panose="02040503050406030204" pitchFamily="18" charset="0"/>
                              </a:rPr>
                              <m:t>𝑀𝑒𝑎𝑛</m:t>
                            </m:r>
                            <m:r>
                              <a:rPr lang="en-GB" sz="2000" b="0" i="1" smtClean="0">
                                <a:latin typeface="Cambria Math" panose="02040503050406030204" pitchFamily="18" charset="0"/>
                                <a:ea typeface="Cambria Math" panose="02040503050406030204" pitchFamily="18" charset="0"/>
                              </a:rPr>
                              <m:t> </m:t>
                            </m:r>
                            <m:r>
                              <a:rPr lang="en-GB" sz="2000" b="0" i="1" smtClean="0">
                                <a:latin typeface="Cambria Math" panose="02040503050406030204" pitchFamily="18" charset="0"/>
                                <a:ea typeface="Cambria Math" panose="02040503050406030204" pitchFamily="18" charset="0"/>
                              </a:rPr>
                              <m:t>𝐷𝑖𝑠𝑡𝑎𝑛𝑐𝑒</m:t>
                            </m:r>
                          </m:e>
                        </m:d>
                      </m:e>
                    </m:d>
                  </m:oMath>
                </a14:m>
                <a:endParaRPr lang="en-GB" sz="2000" dirty="0"/>
              </a:p>
            </p:txBody>
          </p:sp>
        </mc:Choice>
        <mc:Fallback xmlns="">
          <p:sp>
            <p:nvSpPr>
              <p:cNvPr id="6" name="Content Placeholder 5">
                <a:extLst>
                  <a:ext uri="{FF2B5EF4-FFF2-40B4-BE49-F238E27FC236}">
                    <a16:creationId xmlns:a16="http://schemas.microsoft.com/office/drawing/2014/main" id="{14935C26-27F1-10A7-DEFA-5A901D59ACA6}"/>
                  </a:ext>
                </a:extLst>
              </p:cNvPr>
              <p:cNvSpPr>
                <a:spLocks noGrp="1" noRot="1" noChangeAspect="1" noMove="1" noResize="1" noEditPoints="1" noAdjustHandles="1" noChangeArrowheads="1" noChangeShapeType="1" noTextEdit="1"/>
              </p:cNvSpPr>
              <p:nvPr>
                <p:ph idx="1"/>
              </p:nvPr>
            </p:nvSpPr>
            <p:spPr>
              <a:xfrm>
                <a:off x="1524000" y="975980"/>
                <a:ext cx="10058400" cy="646331"/>
              </a:xfrm>
              <a:blipFill>
                <a:blip r:embed="rId3"/>
                <a:stretch>
                  <a:fillRect l="-545"/>
                </a:stretch>
              </a:blipFill>
            </p:spPr>
            <p:txBody>
              <a:bodyPr/>
              <a:lstStyle/>
              <a:p>
                <a:r>
                  <a:rPr lang="en-GB">
                    <a:noFill/>
                  </a:rPr>
                  <a:t> </a:t>
                </a:r>
              </a:p>
            </p:txBody>
          </p:sp>
        </mc:Fallback>
      </mc:AlternateContent>
    </p:spTree>
    <p:extLst>
      <p:ext uri="{BB962C8B-B14F-4D97-AF65-F5344CB8AC3E}">
        <p14:creationId xmlns:p14="http://schemas.microsoft.com/office/powerpoint/2010/main" val="3586633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fontScale="90000"/>
          </a:bodyPr>
          <a:lstStyle/>
          <a:p>
            <a:r>
              <a:rPr lang="en-US" u="sng" dirty="0"/>
              <a:t>Technologies</a:t>
            </a:r>
            <a:r>
              <a:rPr lang="en-US" sz="4900" u="sng" dirty="0"/>
              <a:t> used.</a:t>
            </a:r>
            <a:endParaRPr lang="en-US" dirty="0"/>
          </a:p>
        </p:txBody>
      </p:sp>
      <p:sp>
        <p:nvSpPr>
          <p:cNvPr id="7" name="Content Placeholder 6">
            <a:extLst>
              <a:ext uri="{FF2B5EF4-FFF2-40B4-BE49-F238E27FC236}">
                <a16:creationId xmlns:a16="http://schemas.microsoft.com/office/drawing/2014/main" id="{C2CDE4C8-29F1-5289-0E83-6C67811D289B}"/>
              </a:ext>
            </a:extLst>
          </p:cNvPr>
          <p:cNvSpPr>
            <a:spLocks noGrp="1"/>
          </p:cNvSpPr>
          <p:nvPr>
            <p:ph sz="half"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dobe Devanagari"/>
              </a:rPr>
              <a:t>Programming Languages:</a:t>
            </a:r>
            <a:r>
              <a:rPr kumimoji="0" lang="en-US" altLang="en-US" sz="3200" b="0" i="0" u="none" strike="noStrike" cap="none" normalizeH="0" baseline="0" dirty="0">
                <a:ln>
                  <a:noFill/>
                </a:ln>
                <a:solidFill>
                  <a:schemeClr val="tx1"/>
                </a:solidFill>
                <a:effectLst/>
                <a:latin typeface="Adobe Devanagari"/>
              </a:rPr>
              <a:t> Python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dobe Devanagari"/>
              </a:rPr>
              <a:t>Frameworks:</a:t>
            </a:r>
            <a:r>
              <a:rPr kumimoji="0" lang="en-US" altLang="en-US" sz="3200" b="0" i="0" u="none" strike="noStrike" cap="none" normalizeH="0" baseline="0" dirty="0">
                <a:ln>
                  <a:noFill/>
                </a:ln>
                <a:solidFill>
                  <a:schemeClr val="tx1"/>
                </a:solidFill>
                <a:effectLst/>
                <a:latin typeface="Adobe Devanagari"/>
              </a:rPr>
              <a:t> Google </a:t>
            </a:r>
            <a:r>
              <a:rPr kumimoji="0" lang="en-US" altLang="en-US" sz="3200" b="0" i="0" u="none" strike="noStrike" cap="none" normalizeH="0" baseline="0" dirty="0" err="1">
                <a:ln>
                  <a:noFill/>
                </a:ln>
                <a:solidFill>
                  <a:schemeClr val="tx1"/>
                </a:solidFill>
                <a:effectLst/>
                <a:latin typeface="Adobe Devanagari"/>
              </a:rPr>
              <a:t>Colab</a:t>
            </a:r>
            <a:endParaRPr kumimoji="0" lang="en-US" altLang="en-US" sz="3200" b="0" i="0" u="none" strike="noStrike" cap="none" normalizeH="0" baseline="0" dirty="0">
              <a:ln>
                <a:noFill/>
              </a:ln>
              <a:solidFill>
                <a:schemeClr val="tx1"/>
              </a:solidFill>
              <a:effectLst/>
              <a:latin typeface="Adobe Devanagari"/>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dobe Devanagari"/>
              </a:rPr>
              <a:t>Models:</a:t>
            </a:r>
            <a:r>
              <a:rPr kumimoji="0" lang="en-US" altLang="en-US" sz="3200" b="0" i="0" u="none" strike="noStrike" cap="none" normalizeH="0" baseline="0" dirty="0">
                <a:ln>
                  <a:noFill/>
                </a:ln>
                <a:solidFill>
                  <a:schemeClr val="tx1"/>
                </a:solidFill>
                <a:effectLst/>
                <a:latin typeface="Adobe Devanagari"/>
              </a:rPr>
              <a:t> YOLOv8, Depth-Anything V2, Places365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dobe Devanagari"/>
              </a:rPr>
              <a:t>Libraries:</a:t>
            </a:r>
            <a:r>
              <a:rPr kumimoji="0" lang="en-US" altLang="en-US" sz="3200" b="0" i="0" u="none" strike="noStrike" cap="none" normalizeH="0" baseline="0" dirty="0">
                <a:ln>
                  <a:noFill/>
                </a:ln>
                <a:solidFill>
                  <a:schemeClr val="tx1"/>
                </a:solidFill>
                <a:effectLst/>
                <a:latin typeface="Adobe Devanagari"/>
              </a:rPr>
              <a:t> Scikit-learn, Matplotlib, Pandas, OpenCV</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dobe Devanagari"/>
              </a:rPr>
              <a:t>Tools:</a:t>
            </a:r>
            <a:r>
              <a:rPr kumimoji="0" lang="en-US" altLang="en-US" sz="3200" b="0" i="0" u="none" strike="noStrike" cap="none" normalizeH="0" baseline="0" dirty="0">
                <a:ln>
                  <a:noFill/>
                </a:ln>
                <a:solidFill>
                  <a:schemeClr val="tx1"/>
                </a:solidFill>
                <a:effectLst/>
                <a:latin typeface="Adobe Devanagari"/>
              </a:rPr>
              <a:t> Hugging Face, </a:t>
            </a:r>
            <a:r>
              <a:rPr kumimoji="0" lang="en-US" altLang="en-US" sz="3200" b="0" i="0" u="none" strike="noStrike" cap="none" normalizeH="0" baseline="0" dirty="0" err="1">
                <a:ln>
                  <a:noFill/>
                </a:ln>
                <a:solidFill>
                  <a:schemeClr val="tx1"/>
                </a:solidFill>
                <a:effectLst/>
                <a:latin typeface="Adobe Devanagari"/>
              </a:rPr>
              <a:t>Numpy</a:t>
            </a:r>
            <a:r>
              <a:rPr kumimoji="0" lang="en-US" altLang="en-US" sz="3200" b="0" i="0" u="none" strike="noStrike" cap="none" normalizeH="0" baseline="0" dirty="0">
                <a:ln>
                  <a:noFill/>
                </a:ln>
                <a:solidFill>
                  <a:schemeClr val="tx1"/>
                </a:solidFill>
                <a:effectLst/>
                <a:latin typeface="Adobe Devanagari"/>
              </a:rPr>
              <a:t> </a:t>
            </a:r>
          </a:p>
          <a:p>
            <a:pPr marL="0" indent="0">
              <a:buNone/>
            </a:pPr>
            <a:endParaRPr lang="en-GB"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1030" name="Picture 6" descr="Python programming logo on transparent background PNG ...">
            <a:extLst>
              <a:ext uri="{FF2B5EF4-FFF2-40B4-BE49-F238E27FC236}">
                <a16:creationId xmlns:a16="http://schemas.microsoft.com/office/drawing/2014/main" id="{C0691C58-EB68-ADD4-CDFD-725492490A29}"/>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627019" y="1600201"/>
            <a:ext cx="1069182" cy="10691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Colab Logo, tech companies, png | PNGWing">
            <a:extLst>
              <a:ext uri="{FF2B5EF4-FFF2-40B4-BE49-F238E27FC236}">
                <a16:creationId xmlns:a16="http://schemas.microsoft.com/office/drawing/2014/main" id="{D6AF9049-DBE5-D3F4-0404-E9CA74AFCA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3723" y="1535561"/>
            <a:ext cx="1742753" cy="10740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ogo scikit-learn Python GitHub, machine learning, text, orange png | PNGEgg">
            <a:extLst>
              <a:ext uri="{FF2B5EF4-FFF2-40B4-BE49-F238E27FC236}">
                <a16:creationId xmlns:a16="http://schemas.microsoft.com/office/drawing/2014/main" id="{E778D94C-76F2-B256-F116-0B1EBAF50D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2953290"/>
            <a:ext cx="2175870" cy="11604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xploring the Power of Matplotlib: An Indispensable Tool for Data Science  and Visualization">
            <a:extLst>
              <a:ext uri="{FF2B5EF4-FFF2-40B4-BE49-F238E27FC236}">
                <a16:creationId xmlns:a16="http://schemas.microsoft.com/office/drawing/2014/main" id="{B39FD25A-1907-0AD2-D5DB-A63F46B2E1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8270" y="4543542"/>
            <a:ext cx="1763115" cy="104219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leashing Data Analysis Power with Pandas DataFrames">
            <a:extLst>
              <a:ext uri="{FF2B5EF4-FFF2-40B4-BE49-F238E27FC236}">
                <a16:creationId xmlns:a16="http://schemas.microsoft.com/office/drawing/2014/main" id="{74374EDC-A468-5113-8E9B-EBF06692FA1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2196" y="2998368"/>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pencv png images | PNGWing">
            <a:extLst>
              <a:ext uri="{FF2B5EF4-FFF2-40B4-BE49-F238E27FC236}">
                <a16:creationId xmlns:a16="http://schemas.microsoft.com/office/drawing/2014/main" id="{461952E0-D460-7A18-F07E-1E00A3D13D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98814" y="4446168"/>
            <a:ext cx="1468841" cy="136683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ugging Face logo, tech companies, png | PNGWing">
            <a:extLst>
              <a:ext uri="{FF2B5EF4-FFF2-40B4-BE49-F238E27FC236}">
                <a16:creationId xmlns:a16="http://schemas.microsoft.com/office/drawing/2014/main" id="{D4867D8F-D9B1-095D-58DD-87F6E3E930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10674" y="2915045"/>
            <a:ext cx="1644656" cy="102791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NumPy logo refresh · Issue #37 · numpy/numpy.org · GitHub">
            <a:extLst>
              <a:ext uri="{FF2B5EF4-FFF2-40B4-BE49-F238E27FC236}">
                <a16:creationId xmlns:a16="http://schemas.microsoft.com/office/drawing/2014/main" id="{68628CDA-08E1-A7FB-AF39-8DAD7A2661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96000" y="4520214"/>
            <a:ext cx="1608405" cy="1608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084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IT21208294 | MUDALIGE T.N.</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7" name="Picture 6" descr="A person with dark hair wearing a tan shirt&#10;&#10;Description automatically generated">
            <a:extLst>
              <a:ext uri="{FF2B5EF4-FFF2-40B4-BE49-F238E27FC236}">
                <a16:creationId xmlns:a16="http://schemas.microsoft.com/office/drawing/2014/main" id="{A74485FD-A474-5299-6DBD-7073269E8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418" y="62593"/>
            <a:ext cx="2257582" cy="2392139"/>
          </a:xfrm>
          <a:prstGeom prst="rect">
            <a:avLst/>
          </a:prstGeom>
        </p:spPr>
      </p:pic>
    </p:spTree>
    <p:extLst>
      <p:ext uri="{BB962C8B-B14F-4D97-AF65-F5344CB8AC3E}">
        <p14:creationId xmlns:p14="http://schemas.microsoft.com/office/powerpoint/2010/main" val="1290054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US" dirty="0"/>
              <a:t>Developing Metrics for Detecting Gender Bias in Motion Patterns of Video Datasets Used for action recognition</a:t>
            </a:r>
            <a:br>
              <a:rPr lang="en-US" dirty="0"/>
            </a:br>
            <a:endParaRPr lang="en-US" dirty="0"/>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457200" y="3193824"/>
            <a:ext cx="10363200" cy="2027822"/>
          </a:xfrm>
          <a:solidFill>
            <a:schemeClr val="bg1">
              <a:alpha val="54000"/>
            </a:schemeClr>
          </a:solidFill>
        </p:spPr>
        <p:txBody>
          <a:bodyPr>
            <a:normAutofit fontScale="85000" lnSpcReduction="20000"/>
          </a:bodyPr>
          <a:lstStyle/>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sz="2600" dirty="0">
                <a:solidFill>
                  <a:schemeClr val="tx1"/>
                </a:solidFill>
              </a:rPr>
              <a:t>What is Gender Bias in Motion Patterns?</a:t>
            </a:r>
          </a:p>
          <a:p>
            <a:pPr marL="342900" indent="-342900">
              <a:buFont typeface="Arial" panose="020B0604020202020204" pitchFamily="34" charset="0"/>
              <a:buChar char="•"/>
            </a:pPr>
            <a:r>
              <a:rPr lang="en-US" sz="2600" dirty="0">
                <a:solidFill>
                  <a:schemeClr val="tx1"/>
                </a:solidFill>
              </a:rPr>
              <a:t>Related works focusing on Video data.</a:t>
            </a:r>
          </a:p>
          <a:p>
            <a:pPr marL="342900" indent="-342900">
              <a:buFont typeface="Arial" panose="020B0604020202020204" pitchFamily="34" charset="0"/>
              <a:buChar char="•"/>
            </a:pPr>
            <a:r>
              <a:rPr lang="en-US" sz="2600" dirty="0">
                <a:solidFill>
                  <a:schemeClr val="tx1"/>
                </a:solidFill>
              </a:rPr>
              <a:t>Factors that will be considered.</a:t>
            </a:r>
          </a:p>
          <a:p>
            <a:pPr marL="342900" indent="-342900">
              <a:buFont typeface="Arial" panose="020B0604020202020204" pitchFamily="34" charset="0"/>
              <a:buChar char="•"/>
            </a:pPr>
            <a:r>
              <a:rPr lang="en-US" sz="2600" dirty="0">
                <a:solidFill>
                  <a:schemeClr val="tx1"/>
                </a:solidFill>
              </a:rPr>
              <a:t>Process of metric creation and proof of completion.</a:t>
            </a:r>
          </a:p>
          <a:p>
            <a:endParaRPr lang="en-US" dirty="0"/>
          </a:p>
        </p:txBody>
      </p:sp>
      <p:sp>
        <p:nvSpPr>
          <p:cNvPr id="4" name="Rectangle 3">
            <a:extLst>
              <a:ext uri="{FF2B5EF4-FFF2-40B4-BE49-F238E27FC236}">
                <a16:creationId xmlns:a16="http://schemas.microsoft.com/office/drawing/2014/main" id="{DB3406EA-7A78-CBCD-765E-BB4F446DA15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9BB3CE-097C-F74F-5C0C-4787F7095BE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group of people on a white surface">
            <a:extLst>
              <a:ext uri="{FF2B5EF4-FFF2-40B4-BE49-F238E27FC236}">
                <a16:creationId xmlns:a16="http://schemas.microsoft.com/office/drawing/2014/main" id="{E7E818AD-7145-B5C2-CD04-3C4666ACA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0" y="3962400"/>
            <a:ext cx="4653019" cy="2027822"/>
          </a:xfrm>
          <a:prstGeom prst="rect">
            <a:avLst/>
          </a:prstGeom>
        </p:spPr>
      </p:pic>
    </p:spTree>
    <p:extLst>
      <p:ext uri="{BB962C8B-B14F-4D97-AF65-F5344CB8AC3E}">
        <p14:creationId xmlns:p14="http://schemas.microsoft.com/office/powerpoint/2010/main" val="2904178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637B-2232-4211-8C58-DA3F740832EC}"/>
              </a:ext>
            </a:extLst>
          </p:cNvPr>
          <p:cNvSpPr>
            <a:spLocks noGrp="1"/>
          </p:cNvSpPr>
          <p:nvPr>
            <p:ph type="title"/>
          </p:nvPr>
        </p:nvSpPr>
        <p:spPr/>
        <p:txBody>
          <a:bodyPr>
            <a:normAutofit fontScale="90000"/>
          </a:bodyPr>
          <a:lstStyle/>
          <a:p>
            <a:r>
              <a:rPr lang="en-US" dirty="0">
                <a:solidFill>
                  <a:schemeClr val="tx1"/>
                </a:solidFill>
              </a:rPr>
              <a:t>What is Gender Bias in Motion Patterns?</a:t>
            </a:r>
            <a:br>
              <a:rPr lang="en-US" dirty="0">
                <a:solidFill>
                  <a:schemeClr val="tx1"/>
                </a:solidFill>
              </a:rPr>
            </a:br>
            <a:endParaRPr lang="en-US" dirty="0"/>
          </a:p>
        </p:txBody>
      </p:sp>
      <p:sp>
        <p:nvSpPr>
          <p:cNvPr id="3" name="Content Placeholder 2">
            <a:extLst>
              <a:ext uri="{FF2B5EF4-FFF2-40B4-BE49-F238E27FC236}">
                <a16:creationId xmlns:a16="http://schemas.microsoft.com/office/drawing/2014/main" id="{17FACC73-2ACD-6B05-8C3E-61C09F2FC0CE}"/>
              </a:ext>
            </a:extLst>
          </p:cNvPr>
          <p:cNvSpPr>
            <a:spLocks noGrp="1"/>
          </p:cNvSpPr>
          <p:nvPr>
            <p:ph idx="1"/>
          </p:nvPr>
        </p:nvSpPr>
        <p:spPr/>
        <p:txBody>
          <a:bodyPr/>
          <a:lstStyle/>
          <a:p>
            <a:r>
              <a:rPr lang="en-US" sz="2800" dirty="0"/>
              <a:t>Gender bias in motion patterns refers to the unequal representation or stereotypical portrayal of motion-related attributes (e.g., speed, intensity, direction) across genders in video datasets. This bias can impact how AI models learn and predict gender-specific actions.</a:t>
            </a:r>
          </a:p>
          <a:p>
            <a:pPr marL="0" indent="0">
              <a:buNone/>
            </a:pPr>
            <a:endParaRPr lang="en-US" dirty="0"/>
          </a:p>
        </p:txBody>
      </p:sp>
      <p:pic>
        <p:nvPicPr>
          <p:cNvPr id="5" name="Picture 4" descr="A robot holding a person and person">
            <a:extLst>
              <a:ext uri="{FF2B5EF4-FFF2-40B4-BE49-F238E27FC236}">
                <a16:creationId xmlns:a16="http://schemas.microsoft.com/office/drawing/2014/main" id="{E4724DCE-F0AF-63D3-028B-C1CFD8618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373079"/>
            <a:ext cx="5071491" cy="2914650"/>
          </a:xfrm>
          <a:prstGeom prst="rect">
            <a:avLst/>
          </a:prstGeom>
        </p:spPr>
      </p:pic>
      <p:sp>
        <p:nvSpPr>
          <p:cNvPr id="6" name="TextBox 5">
            <a:extLst>
              <a:ext uri="{FF2B5EF4-FFF2-40B4-BE49-F238E27FC236}">
                <a16:creationId xmlns:a16="http://schemas.microsoft.com/office/drawing/2014/main" id="{E37FBB35-4D3E-4710-6DB5-12BE6EDE65D6}"/>
              </a:ext>
            </a:extLst>
          </p:cNvPr>
          <p:cNvSpPr txBox="1"/>
          <p:nvPr/>
        </p:nvSpPr>
        <p:spPr>
          <a:xfrm>
            <a:off x="2687368" y="6449296"/>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2810137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E986-136C-415F-D615-E25AAAFB5158}"/>
              </a:ext>
            </a:extLst>
          </p:cNvPr>
          <p:cNvSpPr>
            <a:spLocks noGrp="1"/>
          </p:cNvSpPr>
          <p:nvPr>
            <p:ph type="title"/>
          </p:nvPr>
        </p:nvSpPr>
        <p:spPr/>
        <p:txBody>
          <a:bodyPr/>
          <a:lstStyle/>
          <a:p>
            <a:r>
              <a:rPr lang="en-US" b="1" dirty="0"/>
              <a:t>Key Insights:</a:t>
            </a:r>
          </a:p>
        </p:txBody>
      </p:sp>
      <p:sp>
        <p:nvSpPr>
          <p:cNvPr id="3" name="Content Placeholder 2">
            <a:extLst>
              <a:ext uri="{FF2B5EF4-FFF2-40B4-BE49-F238E27FC236}">
                <a16:creationId xmlns:a16="http://schemas.microsoft.com/office/drawing/2014/main" id="{12162578-B364-F96D-DE5B-C4066A3BDCB9}"/>
              </a:ext>
            </a:extLst>
          </p:cNvPr>
          <p:cNvSpPr>
            <a:spLocks noGrp="1"/>
          </p:cNvSpPr>
          <p:nvPr>
            <p:ph idx="1"/>
          </p:nvPr>
        </p:nvSpPr>
        <p:spPr>
          <a:xfrm>
            <a:off x="304800" y="1447800"/>
            <a:ext cx="11582400" cy="4876800"/>
          </a:xfrm>
        </p:spPr>
        <p:txBody>
          <a:bodyPr>
            <a:normAutofit/>
          </a:bodyPr>
          <a:lstStyle/>
          <a:p>
            <a:r>
              <a:rPr lang="en-US" sz="2800" b="1" dirty="0"/>
              <a:t>Unequal Representation in Training Data</a:t>
            </a:r>
          </a:p>
          <a:p>
            <a:pPr marL="0" indent="0">
              <a:buNone/>
            </a:pPr>
            <a:r>
              <a:rPr lang="en-US" sz="2400" i="1" dirty="0"/>
              <a:t>"Run Like a Girl! Sports-Related Gender Bias in Language and Vision" (2023):</a:t>
            </a:r>
          </a:p>
          <a:p>
            <a:endParaRPr lang="en-US" sz="2400" i="1" dirty="0"/>
          </a:p>
          <a:p>
            <a:pPr lvl="1" indent="-342900"/>
            <a:r>
              <a:rPr lang="en-US" sz="2400" dirty="0"/>
              <a:t>Found that men dominate high-intensity sports actions in datasets like UCF101, while women are underrepresented.</a:t>
            </a:r>
          </a:p>
          <a:p>
            <a:pPr marL="400050" lvl="1" indent="0">
              <a:buNone/>
            </a:pPr>
            <a:endParaRPr lang="en-US" sz="2400" dirty="0"/>
          </a:p>
          <a:p>
            <a:r>
              <a:rPr lang="en-US" sz="2800" b="1" dirty="0"/>
              <a:t>Physiological Motion Differences:</a:t>
            </a:r>
          </a:p>
          <a:p>
            <a:r>
              <a:rPr lang="en-US" sz="2400" i="1" dirty="0"/>
              <a:t>"Balanced Datasets Are Not Enough" (2018):</a:t>
            </a:r>
          </a:p>
          <a:p>
            <a:endParaRPr lang="en-US" sz="2400" i="1" dirty="0"/>
          </a:p>
          <a:p>
            <a:pPr lvl="1"/>
            <a:r>
              <a:rPr lang="en-US" sz="2400" dirty="0"/>
              <a:t>Highlighted that gender stereotypes persist in model learning, even when datasets have equal representation.</a:t>
            </a:r>
          </a:p>
          <a:p>
            <a:endParaRPr lang="en-US" sz="2400" i="1" dirty="0"/>
          </a:p>
          <a:p>
            <a:endParaRPr lang="en-US" sz="2800" b="1" dirty="0"/>
          </a:p>
        </p:txBody>
      </p:sp>
      <p:sp>
        <p:nvSpPr>
          <p:cNvPr id="4" name="TextBox 3">
            <a:extLst>
              <a:ext uri="{FF2B5EF4-FFF2-40B4-BE49-F238E27FC236}">
                <a16:creationId xmlns:a16="http://schemas.microsoft.com/office/drawing/2014/main" id="{F6C165FB-9B16-CD30-FB0F-1FCAC36A8B7A}"/>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3622668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525464"/>
            <a:ext cx="11684000" cy="868362"/>
          </a:xfrm>
        </p:spPr>
        <p:txBody>
          <a:bodyPr>
            <a:normAutofit fontScale="90000"/>
          </a:bodyPr>
          <a:lstStyle/>
          <a:p>
            <a:r>
              <a:rPr lang="en-US" dirty="0"/>
              <a:t>Existing metrics and Related works.</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7" name="Diagram 6">
            <a:extLst>
              <a:ext uri="{FF2B5EF4-FFF2-40B4-BE49-F238E27FC236}">
                <a16:creationId xmlns:a16="http://schemas.microsoft.com/office/drawing/2014/main" id="{A0690034-0BA9-435D-38D1-4978A0DC0E4F}"/>
              </a:ext>
            </a:extLst>
          </p:cNvPr>
          <p:cNvGraphicFramePr/>
          <p:nvPr/>
        </p:nvGraphicFramePr>
        <p:xfrm>
          <a:off x="469900" y="1393826"/>
          <a:ext cx="11468100" cy="4130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679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7" name="Diagram 6">
            <a:extLst>
              <a:ext uri="{FF2B5EF4-FFF2-40B4-BE49-F238E27FC236}">
                <a16:creationId xmlns:a16="http://schemas.microsoft.com/office/drawing/2014/main" id="{A0690034-0BA9-435D-38D1-4978A0DC0E4F}"/>
              </a:ext>
            </a:extLst>
          </p:cNvPr>
          <p:cNvGraphicFramePr/>
          <p:nvPr/>
        </p:nvGraphicFramePr>
        <p:xfrm>
          <a:off x="419100" y="1676400"/>
          <a:ext cx="11353800" cy="400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145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a:xfrm>
            <a:off x="304800" y="304800"/>
            <a:ext cx="11684000" cy="792162"/>
          </a:xfrm>
        </p:spPr>
        <p:txBody>
          <a:bodyPr vert="horz" lIns="91440" tIns="45720" rIns="91440" bIns="45720" rtlCol="0" anchor="ctr">
            <a:normAutofit/>
          </a:bodyPr>
          <a:lstStyle/>
          <a:p>
            <a:r>
              <a:rPr lang="en-US" kern="1200" dirty="0">
                <a:latin typeface="Adobe Devanagari" pitchFamily="18" charset="0"/>
                <a:ea typeface="+mj-ea"/>
                <a:cs typeface="Adobe Devanagari" pitchFamily="18" charset="0"/>
              </a:rPr>
              <a:t>Can Bias Be </a:t>
            </a:r>
            <a:r>
              <a:rPr lang="en-US" dirty="0"/>
              <a:t>Detected or Measured</a:t>
            </a:r>
            <a:r>
              <a:rPr lang="en-US" kern="1200" dirty="0">
                <a:latin typeface="Adobe Devanagari" pitchFamily="18" charset="0"/>
                <a:ea typeface="+mj-ea"/>
                <a:cs typeface="Adobe Devanagari" pitchFamily="18" charset="0"/>
              </a:rPr>
              <a:t>?</a:t>
            </a:r>
          </a:p>
        </p:txBody>
      </p:sp>
      <p:sp>
        <p:nvSpPr>
          <p:cNvPr id="5" name="Content Placeholder 4">
            <a:extLst>
              <a:ext uri="{FF2B5EF4-FFF2-40B4-BE49-F238E27FC236}">
                <a16:creationId xmlns:a16="http://schemas.microsoft.com/office/drawing/2014/main" id="{2A4C11C0-9458-44AA-961E-D5AA11BE53E4}"/>
              </a:ext>
            </a:extLst>
          </p:cNvPr>
          <p:cNvSpPr>
            <a:spLocks/>
          </p:cNvSpPr>
          <p:nvPr/>
        </p:nvSpPr>
        <p:spPr>
          <a:xfrm>
            <a:off x="609600" y="1600201"/>
            <a:ext cx="5384800" cy="4525963"/>
          </a:xfrm>
          <a:prstGeom prst="rect">
            <a:avLst/>
          </a:prstGeom>
          <a:solidFill>
            <a:schemeClr val="bg1">
              <a:alpha val="34000"/>
            </a:schemeClr>
          </a:solidFill>
        </p:spPr>
        <p:txBody>
          <a:bodyPr vert="horz" lIns="91440" tIns="45720" rIns="91440" bIns="45720" rtlCol="0">
            <a:normAutofit/>
          </a:bodyPr>
          <a:lstStyle/>
          <a:p>
            <a:pPr>
              <a:lnSpc>
                <a:spcPct val="90000"/>
              </a:lnSpc>
              <a:spcBef>
                <a:spcPct val="20000"/>
              </a:spcBef>
              <a:spcAft>
                <a:spcPts val="600"/>
              </a:spcAft>
            </a:pPr>
            <a:endParaRPr lang="en-US" sz="2200" dirty="0"/>
          </a:p>
          <a:p>
            <a:pPr>
              <a:lnSpc>
                <a:spcPct val="90000"/>
              </a:lnSpc>
              <a:spcBef>
                <a:spcPct val="20000"/>
              </a:spcBef>
              <a:spcAft>
                <a:spcPts val="600"/>
              </a:spcAft>
            </a:pPr>
            <a:r>
              <a:rPr lang="en-US" sz="2200" b="1" dirty="0"/>
              <a:t>Existing Tools used for Bias Detection:</a:t>
            </a:r>
          </a:p>
          <a:p>
            <a:pPr marL="342900" lvl="1" indent="-342900">
              <a:lnSpc>
                <a:spcPct val="90000"/>
              </a:lnSpc>
              <a:spcBef>
                <a:spcPct val="20000"/>
              </a:spcBef>
              <a:spcAft>
                <a:spcPts val="600"/>
              </a:spcAft>
              <a:buFont typeface="Arial" pitchFamily="34" charset="0"/>
              <a:buChar char="•"/>
            </a:pPr>
            <a:r>
              <a:rPr lang="en-US" sz="2200" dirty="0"/>
              <a:t>AI Fairness 360</a:t>
            </a:r>
          </a:p>
          <a:p>
            <a:pPr marL="342900" lvl="1" indent="-342900">
              <a:lnSpc>
                <a:spcPct val="90000"/>
              </a:lnSpc>
              <a:spcBef>
                <a:spcPct val="20000"/>
              </a:spcBef>
              <a:spcAft>
                <a:spcPts val="600"/>
              </a:spcAft>
              <a:buFont typeface="Arial" pitchFamily="34" charset="0"/>
              <a:buChar char="•"/>
            </a:pPr>
            <a:r>
              <a:rPr lang="en-US" sz="2200" dirty="0" err="1"/>
              <a:t>Fairlearn</a:t>
            </a:r>
            <a:endParaRPr lang="en-US" sz="2200" dirty="0"/>
          </a:p>
          <a:p>
            <a:pPr marL="342900" lvl="1" indent="-342900">
              <a:lnSpc>
                <a:spcPct val="90000"/>
              </a:lnSpc>
              <a:spcBef>
                <a:spcPct val="20000"/>
              </a:spcBef>
              <a:spcAft>
                <a:spcPts val="600"/>
              </a:spcAft>
              <a:buFont typeface="Arial" pitchFamily="34" charset="0"/>
              <a:buChar char="•"/>
            </a:pPr>
            <a:r>
              <a:rPr lang="en-US" sz="2200" dirty="0"/>
              <a:t>Google’s What-If Tool</a:t>
            </a:r>
          </a:p>
          <a:p>
            <a:pPr marL="342900" lvl="1" indent="-342900">
              <a:lnSpc>
                <a:spcPct val="90000"/>
              </a:lnSpc>
              <a:spcBef>
                <a:spcPct val="20000"/>
              </a:spcBef>
              <a:spcAft>
                <a:spcPts val="600"/>
              </a:spcAft>
              <a:buFont typeface="Arial" pitchFamily="34" charset="0"/>
              <a:buChar char="•"/>
            </a:pPr>
            <a:r>
              <a:rPr lang="en-US" sz="2200" dirty="0"/>
              <a:t>TensorFlow Fairness Indicators</a:t>
            </a:r>
          </a:p>
          <a:p>
            <a:pPr marL="342900" indent="-342900">
              <a:lnSpc>
                <a:spcPct val="90000"/>
              </a:lnSpc>
              <a:spcBef>
                <a:spcPct val="20000"/>
              </a:spcBef>
              <a:spcAft>
                <a:spcPts val="600"/>
              </a:spcAft>
              <a:buFont typeface="Arial" pitchFamily="34" charset="0"/>
              <a:buChar char="•"/>
            </a:pPr>
            <a:endParaRPr lang="en-US" sz="2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238" y="1600201"/>
            <a:ext cx="5293523" cy="4525963"/>
          </a:xfrm>
          <a:prstGeom prst="rect">
            <a:avLst/>
          </a:prstGeom>
          <a:noFill/>
        </p:spPr>
      </p:pic>
      <p:pic>
        <p:nvPicPr>
          <p:cNvPr id="8" name="Picture 7" descr="A blue text on a black background&#10;&#10;Description automatically generated">
            <a:extLst>
              <a:ext uri="{FF2B5EF4-FFF2-40B4-BE49-F238E27FC236}">
                <a16:creationId xmlns:a16="http://schemas.microsoft.com/office/drawing/2014/main" id="{5FB95B3F-901B-5A24-EACA-01A90C246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661" y="1393515"/>
            <a:ext cx="2526720" cy="792161"/>
          </a:xfrm>
          <a:prstGeom prst="rect">
            <a:avLst/>
          </a:prstGeom>
        </p:spPr>
      </p:pic>
      <p:pic>
        <p:nvPicPr>
          <p:cNvPr id="10" name="Picture 9" descr="A colorful logo on a black background&#10;&#10;Description automatically generated">
            <a:extLst>
              <a:ext uri="{FF2B5EF4-FFF2-40B4-BE49-F238E27FC236}">
                <a16:creationId xmlns:a16="http://schemas.microsoft.com/office/drawing/2014/main" id="{9CD05AC2-80D9-4DAF-F43C-09DA5EC7240C}"/>
              </a:ext>
            </a:extLst>
          </p:cNvPr>
          <p:cNvPicPr>
            <a:picLocks noChangeAspect="1"/>
          </p:cNvPicPr>
          <p:nvPr/>
        </p:nvPicPr>
        <p:blipFill rotWithShape="1">
          <a:blip r:embed="rId4">
            <a:extLst>
              <a:ext uri="{28A0092B-C50C-407E-A947-70E740481C1C}">
                <a14:useLocalDpi xmlns:a14="http://schemas.microsoft.com/office/drawing/2010/main" val="0"/>
              </a:ext>
            </a:extLst>
          </a:blip>
          <a:srcRect l="37949" t="17039" r="35771" b="24372"/>
          <a:stretch/>
        </p:blipFill>
        <p:spPr>
          <a:xfrm>
            <a:off x="10871199" y="1096963"/>
            <a:ext cx="1008960" cy="1266562"/>
          </a:xfrm>
          <a:prstGeom prst="rect">
            <a:avLst/>
          </a:prstGeom>
        </p:spPr>
      </p:pic>
      <p:pic>
        <p:nvPicPr>
          <p:cNvPr id="12" name="Picture 11" descr="A logo on a black background&#10;&#10;Description automatically generated">
            <a:extLst>
              <a:ext uri="{FF2B5EF4-FFF2-40B4-BE49-F238E27FC236}">
                <a16:creationId xmlns:a16="http://schemas.microsoft.com/office/drawing/2014/main" id="{93DA9976-4D9D-4F08-4564-5B559FCC04F3}"/>
              </a:ext>
            </a:extLst>
          </p:cNvPr>
          <p:cNvPicPr>
            <a:picLocks noChangeAspect="1"/>
          </p:cNvPicPr>
          <p:nvPr/>
        </p:nvPicPr>
        <p:blipFill rotWithShape="1">
          <a:blip r:embed="rId5">
            <a:extLst>
              <a:ext uri="{28A0092B-C50C-407E-A947-70E740481C1C}">
                <a14:useLocalDpi xmlns:a14="http://schemas.microsoft.com/office/drawing/2010/main" val="0"/>
              </a:ext>
            </a:extLst>
          </a:blip>
          <a:srcRect l="40390" t="20978" r="39189" b="43600"/>
          <a:stretch/>
        </p:blipFill>
        <p:spPr>
          <a:xfrm>
            <a:off x="5917340" y="5029200"/>
            <a:ext cx="1295401" cy="1265238"/>
          </a:xfrm>
          <a:prstGeom prst="rect">
            <a:avLst/>
          </a:prstGeom>
        </p:spPr>
      </p:pic>
      <p:pic>
        <p:nvPicPr>
          <p:cNvPr id="14" name="Picture 13" descr="A blue text on a black background&#10;&#10;Description automatically generated">
            <a:extLst>
              <a:ext uri="{FF2B5EF4-FFF2-40B4-BE49-F238E27FC236}">
                <a16:creationId xmlns:a16="http://schemas.microsoft.com/office/drawing/2014/main" id="{2364AB2E-5262-5F92-7BD6-4D492B6742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5540" y="5522428"/>
            <a:ext cx="2716860" cy="821108"/>
          </a:xfrm>
          <a:prstGeom prst="rect">
            <a:avLst/>
          </a:prstGeom>
        </p:spPr>
      </p:pic>
    </p:spTree>
    <p:extLst>
      <p:ext uri="{BB962C8B-B14F-4D97-AF65-F5344CB8AC3E}">
        <p14:creationId xmlns:p14="http://schemas.microsoft.com/office/powerpoint/2010/main" val="16098230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C0C3D260-2B01-5A45-9582-49D587FFF7D5}"/>
              </a:ext>
            </a:extLst>
          </p:cNvPr>
          <p:cNvSpPr>
            <a:spLocks noGrp="1"/>
          </p:cNvSpPr>
          <p:nvPr>
            <p:ph idx="1"/>
          </p:nvPr>
        </p:nvSpPr>
        <p:spPr>
          <a:xfrm>
            <a:off x="198617" y="1798636"/>
            <a:ext cx="11684000" cy="1630364"/>
          </a:xfrm>
        </p:spPr>
        <p:txBody>
          <a:bodyPr>
            <a:normAutofit fontScale="92500" lnSpcReduction="20000"/>
          </a:bodyPr>
          <a:lstStyle/>
          <a:p>
            <a:pPr algn="ctr"/>
            <a:r>
              <a:rPr lang="en-US" dirty="0"/>
              <a:t>Current metrics for video analysis lack the ability to evaluate gender-specific motion patterns, focusing primarily on general temporal dynamics or spatial features, leaving gender-based biases underexplored.</a:t>
            </a:r>
          </a:p>
        </p:txBody>
      </p:sp>
    </p:spTree>
    <p:extLst>
      <p:ext uri="{BB962C8B-B14F-4D97-AF65-F5344CB8AC3E}">
        <p14:creationId xmlns:p14="http://schemas.microsoft.com/office/powerpoint/2010/main" val="2425649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5ABA0-85C7-2518-4A06-7BFBE49EA6EF}"/>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995CBC3-6D51-06A5-5DD0-5F2989FFC0F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8" name="Diagram 7">
            <a:extLst>
              <a:ext uri="{FF2B5EF4-FFF2-40B4-BE49-F238E27FC236}">
                <a16:creationId xmlns:a16="http://schemas.microsoft.com/office/drawing/2014/main" id="{CE2591BE-2162-EE76-2DD1-9683CE51D275}"/>
              </a:ext>
            </a:extLst>
          </p:cNvPr>
          <p:cNvGraphicFramePr/>
          <p:nvPr/>
        </p:nvGraphicFramePr>
        <p:xfrm>
          <a:off x="640825" y="965775"/>
          <a:ext cx="10799583" cy="517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CD79C7E6-D7DF-47C3-27DE-3994E77A97B6}"/>
              </a:ext>
            </a:extLst>
          </p:cNvPr>
          <p:cNvSpPr txBox="1"/>
          <p:nvPr/>
        </p:nvSpPr>
        <p:spPr>
          <a:xfrm>
            <a:off x="3810000" y="196334"/>
            <a:ext cx="6097554" cy="769441"/>
          </a:xfrm>
          <a:prstGeom prst="rect">
            <a:avLst/>
          </a:prstGeom>
          <a:noFill/>
        </p:spPr>
        <p:txBody>
          <a:bodyPr wrap="square">
            <a:spAutoFit/>
          </a:bodyPr>
          <a:lstStyle/>
          <a:p>
            <a:r>
              <a:rPr lang="en-US" sz="4400" u="sng" dirty="0"/>
              <a:t>Building The Metrics.</a:t>
            </a:r>
            <a:endParaRPr lang="en-US" sz="4400" dirty="0"/>
          </a:p>
        </p:txBody>
      </p:sp>
    </p:spTree>
    <p:extLst>
      <p:ext uri="{BB962C8B-B14F-4D97-AF65-F5344CB8AC3E}">
        <p14:creationId xmlns:p14="http://schemas.microsoft.com/office/powerpoint/2010/main" val="3188474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FD26-3B96-6A2E-C922-8686E999AA4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C218F3E-8D14-1BA8-F05B-21E5A0BBB642}"/>
              </a:ext>
            </a:extLst>
          </p:cNvPr>
          <p:cNvSpPr/>
          <p:nvPr/>
        </p:nvSpPr>
        <p:spPr>
          <a:xfrm>
            <a:off x="3334633" y="76200"/>
            <a:ext cx="5522733" cy="769441"/>
          </a:xfrm>
          <a:prstGeom prst="rect">
            <a:avLst/>
          </a:prstGeom>
        </p:spPr>
        <p:txBody>
          <a:bodyPr wrap="square">
            <a:spAutoFit/>
          </a:bodyPr>
          <a:lstStyle/>
          <a:p>
            <a:r>
              <a:rPr lang="en-US" sz="4400" u="sng" dirty="0"/>
              <a:t>Building The Metrics.</a:t>
            </a:r>
            <a:endParaRPr lang="en-US" sz="4400" dirty="0"/>
          </a:p>
        </p:txBody>
      </p:sp>
      <p:sp>
        <p:nvSpPr>
          <p:cNvPr id="52" name="Rectangle 51">
            <a:extLst>
              <a:ext uri="{FF2B5EF4-FFF2-40B4-BE49-F238E27FC236}">
                <a16:creationId xmlns:a16="http://schemas.microsoft.com/office/drawing/2014/main" id="{81DC3795-C04B-AEDB-B59E-71CD3F3C36A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5" name="Diagram 4">
            <a:extLst>
              <a:ext uri="{FF2B5EF4-FFF2-40B4-BE49-F238E27FC236}">
                <a16:creationId xmlns:a16="http://schemas.microsoft.com/office/drawing/2014/main" id="{1EC989C0-249A-B1E5-91D9-8875B1161887}"/>
              </a:ext>
            </a:extLst>
          </p:cNvPr>
          <p:cNvGraphicFramePr/>
          <p:nvPr/>
        </p:nvGraphicFramePr>
        <p:xfrm>
          <a:off x="533400" y="927149"/>
          <a:ext cx="10972800" cy="4178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342402D9-0827-22B5-AB5B-8B0AF8E94A87}"/>
              </a:ext>
            </a:extLst>
          </p:cNvPr>
          <p:cNvSpPr txBox="1"/>
          <p:nvPr/>
        </p:nvSpPr>
        <p:spPr>
          <a:xfrm>
            <a:off x="8940940" y="1996680"/>
            <a:ext cx="1828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Implement the metric as a Python library for consistent evaluation across datasets.</a:t>
            </a:r>
          </a:p>
        </p:txBody>
      </p:sp>
      <p:graphicFrame>
        <p:nvGraphicFramePr>
          <p:cNvPr id="2" name="Diagram 1">
            <a:extLst>
              <a:ext uri="{FF2B5EF4-FFF2-40B4-BE49-F238E27FC236}">
                <a16:creationId xmlns:a16="http://schemas.microsoft.com/office/drawing/2014/main" id="{A2A816DF-F7AB-8DC9-1692-00B396CF3786}"/>
              </a:ext>
            </a:extLst>
          </p:cNvPr>
          <p:cNvGraphicFramePr/>
          <p:nvPr/>
        </p:nvGraphicFramePr>
        <p:xfrm>
          <a:off x="381000" y="4876800"/>
          <a:ext cx="11277600" cy="1371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52113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973D0-19DD-B2A5-85BB-5F2ACF2A06B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98BAB045-2DFA-1D9B-60B2-F1BD3E74DCAF}"/>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CFC8B7C3-FD8C-090E-6FA6-3321B168C3C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9" name="TextBox 18">
            <a:extLst>
              <a:ext uri="{FF2B5EF4-FFF2-40B4-BE49-F238E27FC236}">
                <a16:creationId xmlns:a16="http://schemas.microsoft.com/office/drawing/2014/main" id="{C787D931-B571-8089-02DD-5CDACE64E0E7}"/>
              </a:ext>
            </a:extLst>
          </p:cNvPr>
          <p:cNvSpPr txBox="1"/>
          <p:nvPr/>
        </p:nvSpPr>
        <p:spPr>
          <a:xfrm>
            <a:off x="5872708" y="4155589"/>
            <a:ext cx="1360984" cy="154193"/>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CB71C3AE-4248-1D51-5DAD-41319A15FB04}"/>
              </a:ext>
            </a:extLst>
          </p:cNvPr>
          <p:cNvSpPr txBox="1"/>
          <p:nvPr/>
        </p:nvSpPr>
        <p:spPr>
          <a:xfrm>
            <a:off x="4038600" y="1204899"/>
            <a:ext cx="3350342" cy="369332"/>
          </a:xfrm>
          <a:prstGeom prst="rect">
            <a:avLst/>
          </a:prstGeom>
          <a:noFill/>
        </p:spPr>
        <p:txBody>
          <a:bodyPr wrap="square" rtlCol="0">
            <a:spAutoFit/>
          </a:bodyPr>
          <a:lstStyle/>
          <a:p>
            <a:r>
              <a:rPr lang="en-US" dirty="0"/>
              <a:t>Exploring UCF101 dataset</a:t>
            </a:r>
          </a:p>
        </p:txBody>
      </p:sp>
      <p:pic>
        <p:nvPicPr>
          <p:cNvPr id="6" name="Picture 5" descr="A screenshot of a computer">
            <a:extLst>
              <a:ext uri="{FF2B5EF4-FFF2-40B4-BE49-F238E27FC236}">
                <a16:creationId xmlns:a16="http://schemas.microsoft.com/office/drawing/2014/main" id="{E2C2C65D-E96E-4FC5-F89B-1A23B5612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1" y="1769765"/>
            <a:ext cx="5897320" cy="435327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C362DD0-BCE0-6519-E903-A57B00321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1430395"/>
            <a:ext cx="3801005" cy="5087060"/>
          </a:xfrm>
          <a:prstGeom prst="rect">
            <a:avLst/>
          </a:prstGeom>
        </p:spPr>
      </p:pic>
    </p:spTree>
    <p:extLst>
      <p:ext uri="{BB962C8B-B14F-4D97-AF65-F5344CB8AC3E}">
        <p14:creationId xmlns:p14="http://schemas.microsoft.com/office/powerpoint/2010/main" val="1472337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8C372-3692-E695-D838-B06D840F9563}"/>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82126A6-4D9D-EDFB-300D-1343DF85AFB4}"/>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FC72708D-0A04-445B-9CB6-E5DFA6028EB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9" name="TextBox 18">
            <a:extLst>
              <a:ext uri="{FF2B5EF4-FFF2-40B4-BE49-F238E27FC236}">
                <a16:creationId xmlns:a16="http://schemas.microsoft.com/office/drawing/2014/main" id="{AC472E43-D2E1-9049-9ADC-C790072D27DA}"/>
              </a:ext>
            </a:extLst>
          </p:cNvPr>
          <p:cNvSpPr txBox="1"/>
          <p:nvPr/>
        </p:nvSpPr>
        <p:spPr>
          <a:xfrm>
            <a:off x="5872708" y="4155589"/>
            <a:ext cx="1360984" cy="154193"/>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80993459-279D-2279-1C0A-AF01976A2DEF}"/>
              </a:ext>
            </a:extLst>
          </p:cNvPr>
          <p:cNvSpPr txBox="1"/>
          <p:nvPr/>
        </p:nvSpPr>
        <p:spPr>
          <a:xfrm>
            <a:off x="3429000" y="1235373"/>
            <a:ext cx="5638800" cy="369332"/>
          </a:xfrm>
          <a:prstGeom prst="rect">
            <a:avLst/>
          </a:prstGeom>
          <a:noFill/>
        </p:spPr>
        <p:txBody>
          <a:bodyPr wrap="square" rtlCol="0">
            <a:spAutoFit/>
          </a:bodyPr>
          <a:lstStyle/>
          <a:p>
            <a:r>
              <a:rPr lang="en-US" dirty="0"/>
              <a:t>Select Diving category and Do further analysis</a:t>
            </a:r>
          </a:p>
        </p:txBody>
      </p:sp>
      <p:pic>
        <p:nvPicPr>
          <p:cNvPr id="4" name="Picture 3" descr="A graph of a number of men and women">
            <a:extLst>
              <a:ext uri="{FF2B5EF4-FFF2-40B4-BE49-F238E27FC236}">
                <a16:creationId xmlns:a16="http://schemas.microsoft.com/office/drawing/2014/main" id="{A739654E-D9AA-3407-7EE5-B64B01A7A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786590"/>
            <a:ext cx="4149045" cy="3098654"/>
          </a:xfrm>
          <a:prstGeom prst="rect">
            <a:avLst/>
          </a:prstGeom>
        </p:spPr>
      </p:pic>
      <p:sp>
        <p:nvSpPr>
          <p:cNvPr id="7" name="TextBox 6">
            <a:extLst>
              <a:ext uri="{FF2B5EF4-FFF2-40B4-BE49-F238E27FC236}">
                <a16:creationId xmlns:a16="http://schemas.microsoft.com/office/drawing/2014/main" id="{27BD6F8A-B155-4C41-15D6-A6623BDF8324}"/>
              </a:ext>
            </a:extLst>
          </p:cNvPr>
          <p:cNvSpPr txBox="1"/>
          <p:nvPr/>
        </p:nvSpPr>
        <p:spPr>
          <a:xfrm>
            <a:off x="1500395" y="2298109"/>
            <a:ext cx="3410650" cy="369332"/>
          </a:xfrm>
          <a:prstGeom prst="rect">
            <a:avLst/>
          </a:prstGeom>
          <a:noFill/>
        </p:spPr>
        <p:txBody>
          <a:bodyPr wrap="square" rtlCol="0">
            <a:spAutoFit/>
          </a:bodyPr>
          <a:lstStyle/>
          <a:p>
            <a:r>
              <a:rPr lang="en-US" dirty="0"/>
              <a:t>Gender Distribution (Not equal)</a:t>
            </a:r>
          </a:p>
        </p:txBody>
      </p:sp>
      <p:sp>
        <p:nvSpPr>
          <p:cNvPr id="9" name="TextBox 8">
            <a:extLst>
              <a:ext uri="{FF2B5EF4-FFF2-40B4-BE49-F238E27FC236}">
                <a16:creationId xmlns:a16="http://schemas.microsoft.com/office/drawing/2014/main" id="{A1D4DB4E-02EE-2A00-3FE9-0FDFF3B5D4B4}"/>
              </a:ext>
            </a:extLst>
          </p:cNvPr>
          <p:cNvSpPr txBox="1"/>
          <p:nvPr/>
        </p:nvSpPr>
        <p:spPr>
          <a:xfrm>
            <a:off x="7010400" y="2298109"/>
            <a:ext cx="3410650" cy="369332"/>
          </a:xfrm>
          <a:prstGeom prst="rect">
            <a:avLst/>
          </a:prstGeom>
          <a:noFill/>
        </p:spPr>
        <p:txBody>
          <a:bodyPr wrap="square" rtlCol="0">
            <a:spAutoFit/>
          </a:bodyPr>
          <a:lstStyle/>
          <a:p>
            <a:r>
              <a:rPr lang="en-US" dirty="0"/>
              <a:t>Gender Distribution (Equalized)</a:t>
            </a:r>
          </a:p>
        </p:txBody>
      </p:sp>
      <p:pic>
        <p:nvPicPr>
          <p:cNvPr id="11" name="Picture 10" descr="A graph of a number of people">
            <a:extLst>
              <a:ext uri="{FF2B5EF4-FFF2-40B4-BE49-F238E27FC236}">
                <a16:creationId xmlns:a16="http://schemas.microsoft.com/office/drawing/2014/main" id="{2EDE51B5-5483-A3B8-F61C-A1D233DC9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202" y="2760455"/>
            <a:ext cx="4149045" cy="3098654"/>
          </a:xfrm>
          <a:prstGeom prst="rect">
            <a:avLst/>
          </a:prstGeom>
        </p:spPr>
      </p:pic>
    </p:spTree>
    <p:extLst>
      <p:ext uri="{BB962C8B-B14F-4D97-AF65-F5344CB8AC3E}">
        <p14:creationId xmlns:p14="http://schemas.microsoft.com/office/powerpoint/2010/main" val="17385345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a:t>
            </a:r>
            <a:r>
              <a:rPr lang="en-US" b="1" dirty="0">
                <a:solidFill>
                  <a:schemeClr val="tx1"/>
                </a:solidFill>
              </a:rPr>
              <a:t>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screenshot of a computer">
            <a:extLst>
              <a:ext uri="{FF2B5EF4-FFF2-40B4-BE49-F238E27FC236}">
                <a16:creationId xmlns:a16="http://schemas.microsoft.com/office/drawing/2014/main" id="{3E84E7FA-58EB-E395-4539-64E92FC12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18" y="1319808"/>
            <a:ext cx="4151434" cy="4828560"/>
          </a:xfrm>
          <a:prstGeom prst="rect">
            <a:avLst/>
          </a:prstGeom>
        </p:spPr>
      </p:pic>
      <p:sp>
        <p:nvSpPr>
          <p:cNvPr id="2" name="TextBox 1">
            <a:extLst>
              <a:ext uri="{FF2B5EF4-FFF2-40B4-BE49-F238E27FC236}">
                <a16:creationId xmlns:a16="http://schemas.microsoft.com/office/drawing/2014/main" id="{CD76F1F7-CC58-FB62-210C-AD3714C733C9}"/>
              </a:ext>
            </a:extLst>
          </p:cNvPr>
          <p:cNvSpPr txBox="1"/>
          <p:nvPr/>
        </p:nvSpPr>
        <p:spPr>
          <a:xfrm>
            <a:off x="6553200" y="1676401"/>
            <a:ext cx="3733800" cy="369332"/>
          </a:xfrm>
          <a:prstGeom prst="rect">
            <a:avLst/>
          </a:prstGeom>
          <a:noFill/>
        </p:spPr>
        <p:txBody>
          <a:bodyPr wrap="square" rtlCol="0">
            <a:spAutoFit/>
          </a:bodyPr>
          <a:lstStyle/>
          <a:p>
            <a:r>
              <a:rPr lang="en-US" dirty="0"/>
              <a:t>Frames Derived:</a:t>
            </a:r>
          </a:p>
        </p:txBody>
      </p:sp>
      <p:pic>
        <p:nvPicPr>
          <p:cNvPr id="5" name="Picture 4" descr="A person standing in a swimming pool">
            <a:extLst>
              <a:ext uri="{FF2B5EF4-FFF2-40B4-BE49-F238E27FC236}">
                <a16:creationId xmlns:a16="http://schemas.microsoft.com/office/drawing/2014/main" id="{065A4A67-7CC0-B724-DD58-27A0E4475C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8625" y="2209800"/>
            <a:ext cx="2275225" cy="1706419"/>
          </a:xfrm>
          <a:prstGeom prst="rect">
            <a:avLst/>
          </a:prstGeom>
        </p:spPr>
      </p:pic>
      <p:pic>
        <p:nvPicPr>
          <p:cNvPr id="9" name="Picture 8" descr="A person in a swimming pool">
            <a:extLst>
              <a:ext uri="{FF2B5EF4-FFF2-40B4-BE49-F238E27FC236}">
                <a16:creationId xmlns:a16="http://schemas.microsoft.com/office/drawing/2014/main" id="{83E148F9-1237-9F1E-01C5-435621EF23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2552" y="2192464"/>
            <a:ext cx="2275225" cy="1706419"/>
          </a:xfrm>
          <a:prstGeom prst="rect">
            <a:avLst/>
          </a:prstGeom>
        </p:spPr>
      </p:pic>
      <p:pic>
        <p:nvPicPr>
          <p:cNvPr id="14" name="Picture 13" descr="A pool with people standing in it">
            <a:extLst>
              <a:ext uri="{FF2B5EF4-FFF2-40B4-BE49-F238E27FC236}">
                <a16:creationId xmlns:a16="http://schemas.microsoft.com/office/drawing/2014/main" id="{522F4D33-BC14-D9E7-10DF-19D496463F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8625" y="4289286"/>
            <a:ext cx="2275225" cy="1706419"/>
          </a:xfrm>
          <a:prstGeom prst="rect">
            <a:avLst/>
          </a:prstGeom>
        </p:spPr>
      </p:pic>
      <p:pic>
        <p:nvPicPr>
          <p:cNvPr id="16" name="Picture 15" descr="A swimming pool with people in the background">
            <a:extLst>
              <a:ext uri="{FF2B5EF4-FFF2-40B4-BE49-F238E27FC236}">
                <a16:creationId xmlns:a16="http://schemas.microsoft.com/office/drawing/2014/main" id="{584A1378-2751-7143-97D6-737AAD8638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2552" y="4275733"/>
            <a:ext cx="2275225" cy="1706419"/>
          </a:xfrm>
          <a:prstGeom prst="rect">
            <a:avLst/>
          </a:prstGeom>
        </p:spPr>
      </p:pic>
      <p:sp>
        <p:nvSpPr>
          <p:cNvPr id="19" name="TextBox 18">
            <a:extLst>
              <a:ext uri="{FF2B5EF4-FFF2-40B4-BE49-F238E27FC236}">
                <a16:creationId xmlns:a16="http://schemas.microsoft.com/office/drawing/2014/main" id="{BF205F55-9412-CBB6-2BCE-DB7BEEC4BEB5}"/>
              </a:ext>
            </a:extLst>
          </p:cNvPr>
          <p:cNvSpPr txBox="1"/>
          <p:nvPr/>
        </p:nvSpPr>
        <p:spPr>
          <a:xfrm>
            <a:off x="5872708" y="4155589"/>
            <a:ext cx="1360984" cy="154193"/>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2EF376F2-36E7-4CAF-FE4C-42E384A792C5}"/>
              </a:ext>
            </a:extLst>
          </p:cNvPr>
          <p:cNvSpPr txBox="1"/>
          <p:nvPr/>
        </p:nvSpPr>
        <p:spPr>
          <a:xfrm>
            <a:off x="5720308" y="3886877"/>
            <a:ext cx="1360984" cy="369332"/>
          </a:xfrm>
          <a:prstGeom prst="rect">
            <a:avLst/>
          </a:prstGeom>
          <a:noFill/>
        </p:spPr>
        <p:txBody>
          <a:bodyPr wrap="square" rtlCol="0">
            <a:spAutoFit/>
          </a:bodyPr>
          <a:lstStyle/>
          <a:p>
            <a:r>
              <a:rPr lang="en-US" dirty="0"/>
              <a:t>Frame:000</a:t>
            </a:r>
          </a:p>
        </p:txBody>
      </p:sp>
      <p:sp>
        <p:nvSpPr>
          <p:cNvPr id="21" name="TextBox 20">
            <a:extLst>
              <a:ext uri="{FF2B5EF4-FFF2-40B4-BE49-F238E27FC236}">
                <a16:creationId xmlns:a16="http://schemas.microsoft.com/office/drawing/2014/main" id="{E9B1263D-E7D8-5974-1FB3-9A9BAF379BD1}"/>
              </a:ext>
            </a:extLst>
          </p:cNvPr>
          <p:cNvSpPr txBox="1"/>
          <p:nvPr/>
        </p:nvSpPr>
        <p:spPr>
          <a:xfrm>
            <a:off x="8477863" y="3874057"/>
            <a:ext cx="1360984" cy="369332"/>
          </a:xfrm>
          <a:prstGeom prst="rect">
            <a:avLst/>
          </a:prstGeom>
          <a:noFill/>
        </p:spPr>
        <p:txBody>
          <a:bodyPr wrap="square" rtlCol="0">
            <a:spAutoFit/>
          </a:bodyPr>
          <a:lstStyle/>
          <a:p>
            <a:r>
              <a:rPr lang="en-US" dirty="0"/>
              <a:t>Frame:001</a:t>
            </a:r>
          </a:p>
        </p:txBody>
      </p:sp>
      <p:sp>
        <p:nvSpPr>
          <p:cNvPr id="22" name="TextBox 21">
            <a:extLst>
              <a:ext uri="{FF2B5EF4-FFF2-40B4-BE49-F238E27FC236}">
                <a16:creationId xmlns:a16="http://schemas.microsoft.com/office/drawing/2014/main" id="{872E2BC5-0B94-9395-3B45-6A95B0FFA46B}"/>
              </a:ext>
            </a:extLst>
          </p:cNvPr>
          <p:cNvSpPr txBox="1"/>
          <p:nvPr/>
        </p:nvSpPr>
        <p:spPr>
          <a:xfrm>
            <a:off x="5845279" y="5984953"/>
            <a:ext cx="1360984" cy="369332"/>
          </a:xfrm>
          <a:prstGeom prst="rect">
            <a:avLst/>
          </a:prstGeom>
          <a:noFill/>
        </p:spPr>
        <p:txBody>
          <a:bodyPr wrap="square" rtlCol="0">
            <a:spAutoFit/>
          </a:bodyPr>
          <a:lstStyle/>
          <a:p>
            <a:r>
              <a:rPr lang="en-US" dirty="0"/>
              <a:t>Frame:161</a:t>
            </a:r>
          </a:p>
        </p:txBody>
      </p:sp>
      <p:sp>
        <p:nvSpPr>
          <p:cNvPr id="23" name="TextBox 22">
            <a:extLst>
              <a:ext uri="{FF2B5EF4-FFF2-40B4-BE49-F238E27FC236}">
                <a16:creationId xmlns:a16="http://schemas.microsoft.com/office/drawing/2014/main" id="{FDF58806-859C-BDA8-6F0E-67ED5628A0CC}"/>
              </a:ext>
            </a:extLst>
          </p:cNvPr>
          <p:cNvSpPr txBox="1"/>
          <p:nvPr/>
        </p:nvSpPr>
        <p:spPr>
          <a:xfrm>
            <a:off x="8483441" y="5963702"/>
            <a:ext cx="1360984" cy="369332"/>
          </a:xfrm>
          <a:prstGeom prst="rect">
            <a:avLst/>
          </a:prstGeom>
          <a:noFill/>
        </p:spPr>
        <p:txBody>
          <a:bodyPr wrap="square" rtlCol="0">
            <a:spAutoFit/>
          </a:bodyPr>
          <a:lstStyle/>
          <a:p>
            <a:r>
              <a:rPr lang="en-US" dirty="0"/>
              <a:t>Frame:162</a:t>
            </a:r>
          </a:p>
        </p:txBody>
      </p:sp>
    </p:spTree>
    <p:extLst>
      <p:ext uri="{BB962C8B-B14F-4D97-AF65-F5344CB8AC3E}">
        <p14:creationId xmlns:p14="http://schemas.microsoft.com/office/powerpoint/2010/main" val="24238457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22260-97D5-50D4-3E56-53E0DF74D883}"/>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9A887E19-3A8C-F2EB-976F-50BA8E784A22}"/>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15DAF645-DF5C-C58E-123F-B3149C9ED47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C23D7386-F427-D192-438E-03F75F0C2785}"/>
              </a:ext>
            </a:extLst>
          </p:cNvPr>
          <p:cNvSpPr txBox="1"/>
          <p:nvPr/>
        </p:nvSpPr>
        <p:spPr>
          <a:xfrm>
            <a:off x="5401841" y="1452069"/>
            <a:ext cx="3733800" cy="369332"/>
          </a:xfrm>
          <a:prstGeom prst="rect">
            <a:avLst/>
          </a:prstGeom>
          <a:noFill/>
        </p:spPr>
        <p:txBody>
          <a:bodyPr wrap="square" rtlCol="0">
            <a:spAutoFit/>
          </a:bodyPr>
          <a:lstStyle/>
          <a:p>
            <a:r>
              <a:rPr lang="en-US" dirty="0"/>
              <a:t>Grey scaled images:</a:t>
            </a:r>
          </a:p>
        </p:txBody>
      </p:sp>
      <p:sp>
        <p:nvSpPr>
          <p:cNvPr id="19" name="TextBox 18">
            <a:extLst>
              <a:ext uri="{FF2B5EF4-FFF2-40B4-BE49-F238E27FC236}">
                <a16:creationId xmlns:a16="http://schemas.microsoft.com/office/drawing/2014/main" id="{53DDF3EB-BDEE-A2DA-1093-F10B256081AA}"/>
              </a:ext>
            </a:extLst>
          </p:cNvPr>
          <p:cNvSpPr txBox="1"/>
          <p:nvPr/>
        </p:nvSpPr>
        <p:spPr>
          <a:xfrm>
            <a:off x="5872708" y="4155589"/>
            <a:ext cx="1360984" cy="154193"/>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8840B63F-F3A9-375D-CE2A-C02199A17124}"/>
              </a:ext>
            </a:extLst>
          </p:cNvPr>
          <p:cNvSpPr txBox="1"/>
          <p:nvPr/>
        </p:nvSpPr>
        <p:spPr>
          <a:xfrm>
            <a:off x="3072826" y="3680378"/>
            <a:ext cx="1575373" cy="369332"/>
          </a:xfrm>
          <a:prstGeom prst="rect">
            <a:avLst/>
          </a:prstGeom>
          <a:noFill/>
        </p:spPr>
        <p:txBody>
          <a:bodyPr wrap="square" rtlCol="0">
            <a:spAutoFit/>
          </a:bodyPr>
          <a:lstStyle/>
          <a:p>
            <a:r>
              <a:rPr lang="en-US" dirty="0"/>
              <a:t>Frame:0000</a:t>
            </a:r>
          </a:p>
        </p:txBody>
      </p:sp>
      <p:sp>
        <p:nvSpPr>
          <p:cNvPr id="21" name="TextBox 20">
            <a:extLst>
              <a:ext uri="{FF2B5EF4-FFF2-40B4-BE49-F238E27FC236}">
                <a16:creationId xmlns:a16="http://schemas.microsoft.com/office/drawing/2014/main" id="{B2DE7794-4E5F-EAD2-6E18-1A65C165E7DC}"/>
              </a:ext>
            </a:extLst>
          </p:cNvPr>
          <p:cNvSpPr txBox="1"/>
          <p:nvPr/>
        </p:nvSpPr>
        <p:spPr>
          <a:xfrm>
            <a:off x="5897794" y="3669828"/>
            <a:ext cx="1466936" cy="369332"/>
          </a:xfrm>
          <a:prstGeom prst="rect">
            <a:avLst/>
          </a:prstGeom>
          <a:noFill/>
        </p:spPr>
        <p:txBody>
          <a:bodyPr wrap="square" rtlCol="0">
            <a:spAutoFit/>
          </a:bodyPr>
          <a:lstStyle/>
          <a:p>
            <a:r>
              <a:rPr lang="en-US" dirty="0"/>
              <a:t>Frame:0001</a:t>
            </a:r>
          </a:p>
        </p:txBody>
      </p:sp>
      <p:sp>
        <p:nvSpPr>
          <p:cNvPr id="22" name="TextBox 21">
            <a:extLst>
              <a:ext uri="{FF2B5EF4-FFF2-40B4-BE49-F238E27FC236}">
                <a16:creationId xmlns:a16="http://schemas.microsoft.com/office/drawing/2014/main" id="{79E8B008-AEBF-75D9-894A-4AE59284169A}"/>
              </a:ext>
            </a:extLst>
          </p:cNvPr>
          <p:cNvSpPr txBox="1"/>
          <p:nvPr/>
        </p:nvSpPr>
        <p:spPr>
          <a:xfrm>
            <a:off x="8768308" y="3668712"/>
            <a:ext cx="1702926" cy="369332"/>
          </a:xfrm>
          <a:prstGeom prst="rect">
            <a:avLst/>
          </a:prstGeom>
          <a:noFill/>
        </p:spPr>
        <p:txBody>
          <a:bodyPr wrap="square" rtlCol="0">
            <a:spAutoFit/>
          </a:bodyPr>
          <a:lstStyle/>
          <a:p>
            <a:r>
              <a:rPr lang="en-US" dirty="0"/>
              <a:t>Frame:0050</a:t>
            </a:r>
          </a:p>
        </p:txBody>
      </p:sp>
      <p:sp>
        <p:nvSpPr>
          <p:cNvPr id="23" name="TextBox 22">
            <a:extLst>
              <a:ext uri="{FF2B5EF4-FFF2-40B4-BE49-F238E27FC236}">
                <a16:creationId xmlns:a16="http://schemas.microsoft.com/office/drawing/2014/main" id="{B45998EE-D7A8-74AB-1705-92463B1A21AE}"/>
              </a:ext>
            </a:extLst>
          </p:cNvPr>
          <p:cNvSpPr txBox="1"/>
          <p:nvPr/>
        </p:nvSpPr>
        <p:spPr>
          <a:xfrm>
            <a:off x="3180019" y="5671006"/>
            <a:ext cx="1468179" cy="369332"/>
          </a:xfrm>
          <a:prstGeom prst="rect">
            <a:avLst/>
          </a:prstGeom>
          <a:noFill/>
        </p:spPr>
        <p:txBody>
          <a:bodyPr wrap="square" rtlCol="0">
            <a:spAutoFit/>
          </a:bodyPr>
          <a:lstStyle/>
          <a:p>
            <a:r>
              <a:rPr lang="en-US" dirty="0"/>
              <a:t>Frame:0051</a:t>
            </a:r>
          </a:p>
        </p:txBody>
      </p:sp>
      <p:pic>
        <p:nvPicPr>
          <p:cNvPr id="7" name="Picture 6" descr="A person standing in a pool&#10;&#10;Description automatically generated">
            <a:extLst>
              <a:ext uri="{FF2B5EF4-FFF2-40B4-BE49-F238E27FC236}">
                <a16:creationId xmlns:a16="http://schemas.microsoft.com/office/drawing/2014/main" id="{455479F7-A78B-6D10-B9DD-62A4F8B65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046" y="2029934"/>
            <a:ext cx="2286720" cy="1715040"/>
          </a:xfrm>
          <a:prstGeom prst="rect">
            <a:avLst/>
          </a:prstGeom>
        </p:spPr>
      </p:pic>
      <p:pic>
        <p:nvPicPr>
          <p:cNvPr id="10" name="Picture 9" descr="A person standing in a pool&#10;&#10;Description automatically generated">
            <a:extLst>
              <a:ext uri="{FF2B5EF4-FFF2-40B4-BE49-F238E27FC236}">
                <a16:creationId xmlns:a16="http://schemas.microsoft.com/office/drawing/2014/main" id="{F4124D11-44DA-8C24-FEF2-A52CDCCCF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840" y="2037481"/>
            <a:ext cx="2286720" cy="1715040"/>
          </a:xfrm>
          <a:prstGeom prst="rect">
            <a:avLst/>
          </a:prstGeom>
        </p:spPr>
      </p:pic>
      <p:pic>
        <p:nvPicPr>
          <p:cNvPr id="12" name="Picture 11" descr="A person standing on diving board&#10;&#10;Description automatically generated">
            <a:extLst>
              <a:ext uri="{FF2B5EF4-FFF2-40B4-BE49-F238E27FC236}">
                <a16:creationId xmlns:a16="http://schemas.microsoft.com/office/drawing/2014/main" id="{189C7BD6-006C-E732-77D1-825D16057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4514" y="2037481"/>
            <a:ext cx="2286720" cy="1715040"/>
          </a:xfrm>
          <a:prstGeom prst="rect">
            <a:avLst/>
          </a:prstGeom>
        </p:spPr>
      </p:pic>
      <p:pic>
        <p:nvPicPr>
          <p:cNvPr id="17" name="Picture 16" descr="A person standing in a pool">
            <a:extLst>
              <a:ext uri="{FF2B5EF4-FFF2-40B4-BE49-F238E27FC236}">
                <a16:creationId xmlns:a16="http://schemas.microsoft.com/office/drawing/2014/main" id="{58B93E84-718E-895D-0244-CCEC40E64D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046" y="4007723"/>
            <a:ext cx="2306892" cy="1730169"/>
          </a:xfrm>
          <a:prstGeom prst="rect">
            <a:avLst/>
          </a:prstGeom>
        </p:spPr>
      </p:pic>
      <p:sp>
        <p:nvSpPr>
          <p:cNvPr id="3" name="TextBox 2">
            <a:extLst>
              <a:ext uri="{FF2B5EF4-FFF2-40B4-BE49-F238E27FC236}">
                <a16:creationId xmlns:a16="http://schemas.microsoft.com/office/drawing/2014/main" id="{4B71EEC0-2823-2D21-6E0A-2C5CA5280006}"/>
              </a:ext>
            </a:extLst>
          </p:cNvPr>
          <p:cNvSpPr txBox="1"/>
          <p:nvPr/>
        </p:nvSpPr>
        <p:spPr>
          <a:xfrm>
            <a:off x="5923219" y="5687930"/>
            <a:ext cx="1468179" cy="369332"/>
          </a:xfrm>
          <a:prstGeom prst="rect">
            <a:avLst/>
          </a:prstGeom>
          <a:noFill/>
        </p:spPr>
        <p:txBody>
          <a:bodyPr wrap="square" rtlCol="0">
            <a:spAutoFit/>
          </a:bodyPr>
          <a:lstStyle/>
          <a:p>
            <a:r>
              <a:rPr lang="en-US" dirty="0"/>
              <a:t>Frame:0188</a:t>
            </a:r>
          </a:p>
        </p:txBody>
      </p:sp>
      <p:sp>
        <p:nvSpPr>
          <p:cNvPr id="5" name="TextBox 4">
            <a:extLst>
              <a:ext uri="{FF2B5EF4-FFF2-40B4-BE49-F238E27FC236}">
                <a16:creationId xmlns:a16="http://schemas.microsoft.com/office/drawing/2014/main" id="{5136BA0A-9760-320A-8608-AB3DBC443F9B}"/>
              </a:ext>
            </a:extLst>
          </p:cNvPr>
          <p:cNvSpPr txBox="1"/>
          <p:nvPr/>
        </p:nvSpPr>
        <p:spPr>
          <a:xfrm>
            <a:off x="8885681" y="5800032"/>
            <a:ext cx="1468179" cy="369332"/>
          </a:xfrm>
          <a:prstGeom prst="rect">
            <a:avLst/>
          </a:prstGeom>
          <a:noFill/>
        </p:spPr>
        <p:txBody>
          <a:bodyPr wrap="square" rtlCol="0">
            <a:spAutoFit/>
          </a:bodyPr>
          <a:lstStyle/>
          <a:p>
            <a:r>
              <a:rPr lang="en-US" dirty="0"/>
              <a:t>Frame:0189</a:t>
            </a:r>
          </a:p>
        </p:txBody>
      </p:sp>
      <p:pic>
        <p:nvPicPr>
          <p:cNvPr id="8" name="Picture 7" descr="A person in a swimming pool&#10;&#10;Description automatically generated">
            <a:extLst>
              <a:ext uri="{FF2B5EF4-FFF2-40B4-BE49-F238E27FC236}">
                <a16:creationId xmlns:a16="http://schemas.microsoft.com/office/drawing/2014/main" id="{F4EBA853-075C-512F-F053-6643C7F54E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9718" y="4038044"/>
            <a:ext cx="2316842" cy="1690337"/>
          </a:xfrm>
          <a:prstGeom prst="rect">
            <a:avLst/>
          </a:prstGeom>
        </p:spPr>
      </p:pic>
      <p:pic>
        <p:nvPicPr>
          <p:cNvPr id="11" name="Picture 10" descr="A pool with a person in the background&#10;&#10;Description automatically generated with medium confidence">
            <a:extLst>
              <a:ext uri="{FF2B5EF4-FFF2-40B4-BE49-F238E27FC236}">
                <a16:creationId xmlns:a16="http://schemas.microsoft.com/office/drawing/2014/main" id="{24F42B53-BAB3-172E-1EFC-7057345B2F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4514" y="4067523"/>
            <a:ext cx="2286720" cy="1715040"/>
          </a:xfrm>
          <a:prstGeom prst="rect">
            <a:avLst/>
          </a:prstGeom>
        </p:spPr>
      </p:pic>
    </p:spTree>
    <p:extLst>
      <p:ext uri="{BB962C8B-B14F-4D97-AF65-F5344CB8AC3E}">
        <p14:creationId xmlns:p14="http://schemas.microsoft.com/office/powerpoint/2010/main" val="660004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2840F-326C-60F2-EBCE-3F778F2802D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7D9422FA-FC3C-85F8-0F58-20FB04530906}"/>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8E992926-42CC-67B1-A395-1D179779907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9" name="TextBox 18">
            <a:extLst>
              <a:ext uri="{FF2B5EF4-FFF2-40B4-BE49-F238E27FC236}">
                <a16:creationId xmlns:a16="http://schemas.microsoft.com/office/drawing/2014/main" id="{A7C0CEA4-BA53-EC47-855D-CE6FD2AF950D}"/>
              </a:ext>
            </a:extLst>
          </p:cNvPr>
          <p:cNvSpPr txBox="1"/>
          <p:nvPr/>
        </p:nvSpPr>
        <p:spPr>
          <a:xfrm>
            <a:off x="5872708" y="4155589"/>
            <a:ext cx="1360984" cy="154193"/>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B2BC488D-D43D-80AD-F773-68BDF64EC7A6}"/>
              </a:ext>
            </a:extLst>
          </p:cNvPr>
          <p:cNvSpPr txBox="1"/>
          <p:nvPr/>
        </p:nvSpPr>
        <p:spPr>
          <a:xfrm>
            <a:off x="1066800" y="1050870"/>
            <a:ext cx="2819400" cy="369332"/>
          </a:xfrm>
          <a:prstGeom prst="rect">
            <a:avLst/>
          </a:prstGeom>
          <a:noFill/>
        </p:spPr>
        <p:txBody>
          <a:bodyPr wrap="square" rtlCol="0">
            <a:spAutoFit/>
          </a:bodyPr>
          <a:lstStyle/>
          <a:p>
            <a:r>
              <a:rPr lang="en-US" dirty="0"/>
              <a:t>Motion magnitudes:</a:t>
            </a:r>
          </a:p>
        </p:txBody>
      </p:sp>
      <p:pic>
        <p:nvPicPr>
          <p:cNvPr id="24" name="Picture 23" descr="A screenshot of a computer program&#10;&#10;Description automatically generated">
            <a:extLst>
              <a:ext uri="{FF2B5EF4-FFF2-40B4-BE49-F238E27FC236}">
                <a16:creationId xmlns:a16="http://schemas.microsoft.com/office/drawing/2014/main" id="{6157683D-607B-E02A-C9A2-CBDD07A85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884" y="1420202"/>
            <a:ext cx="4294619" cy="4919291"/>
          </a:xfrm>
          <a:prstGeom prst="rect">
            <a:avLst/>
          </a:prstGeom>
        </p:spPr>
      </p:pic>
      <p:pic>
        <p:nvPicPr>
          <p:cNvPr id="5" name="Picture 4" descr="A screenshot of a computer program">
            <a:extLst>
              <a:ext uri="{FF2B5EF4-FFF2-40B4-BE49-F238E27FC236}">
                <a16:creationId xmlns:a16="http://schemas.microsoft.com/office/drawing/2014/main" id="{3C8CCB4C-673C-224D-8A76-31DAD44D8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55201"/>
            <a:ext cx="4086795" cy="5191850"/>
          </a:xfrm>
          <a:prstGeom prst="rect">
            <a:avLst/>
          </a:prstGeom>
        </p:spPr>
      </p:pic>
    </p:spTree>
    <p:extLst>
      <p:ext uri="{BB962C8B-B14F-4D97-AF65-F5344CB8AC3E}">
        <p14:creationId xmlns:p14="http://schemas.microsoft.com/office/powerpoint/2010/main" val="354865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A11B2-250A-B58B-5EB2-90DFE5D5C293}"/>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0F6B1E9-98AA-C61F-201D-457518EA33A3}"/>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1238BC9F-5AE0-5113-245F-17A879478F8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9" name="TextBox 18">
            <a:extLst>
              <a:ext uri="{FF2B5EF4-FFF2-40B4-BE49-F238E27FC236}">
                <a16:creationId xmlns:a16="http://schemas.microsoft.com/office/drawing/2014/main" id="{5EE48858-F02F-F017-26EB-84AF811BEF5F}"/>
              </a:ext>
            </a:extLst>
          </p:cNvPr>
          <p:cNvSpPr txBox="1"/>
          <p:nvPr/>
        </p:nvSpPr>
        <p:spPr>
          <a:xfrm>
            <a:off x="5872708" y="4155589"/>
            <a:ext cx="1360984" cy="154193"/>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43E200B9-17F6-E2F9-6F5A-265D4D7825CE}"/>
              </a:ext>
            </a:extLst>
          </p:cNvPr>
          <p:cNvSpPr txBox="1"/>
          <p:nvPr/>
        </p:nvSpPr>
        <p:spPr>
          <a:xfrm>
            <a:off x="1066800" y="1050870"/>
            <a:ext cx="2819400" cy="369332"/>
          </a:xfrm>
          <a:prstGeom prst="rect">
            <a:avLst/>
          </a:prstGeom>
          <a:noFill/>
        </p:spPr>
        <p:txBody>
          <a:bodyPr wrap="square" rtlCol="0">
            <a:spAutoFit/>
          </a:bodyPr>
          <a:lstStyle/>
          <a:p>
            <a:r>
              <a:rPr lang="en-US" dirty="0"/>
              <a:t>Motion Directions:</a:t>
            </a:r>
          </a:p>
        </p:txBody>
      </p:sp>
      <p:pic>
        <p:nvPicPr>
          <p:cNvPr id="3" name="Picture 2" descr="A screenshot of a computer program&#10;&#10;Description automatically generated">
            <a:extLst>
              <a:ext uri="{FF2B5EF4-FFF2-40B4-BE49-F238E27FC236}">
                <a16:creationId xmlns:a16="http://schemas.microsoft.com/office/drawing/2014/main" id="{21B0935E-6C0E-7804-C7D6-03AF994F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20202"/>
            <a:ext cx="4629796" cy="4791744"/>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0D14B60C-D804-1A76-2AE6-79E94A80F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367709"/>
            <a:ext cx="4143953" cy="5125165"/>
          </a:xfrm>
          <a:prstGeom prst="rect">
            <a:avLst/>
          </a:prstGeom>
        </p:spPr>
      </p:pic>
    </p:spTree>
    <p:extLst>
      <p:ext uri="{BB962C8B-B14F-4D97-AF65-F5344CB8AC3E}">
        <p14:creationId xmlns:p14="http://schemas.microsoft.com/office/powerpoint/2010/main" val="3681131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FE8C2-A1B1-232B-2B0D-226A696CE200}"/>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1AE9001-CD6B-7397-242C-3BE367716469}"/>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D84A7686-D956-41C2-491B-7FE812A7D0C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9" name="TextBox 18">
            <a:extLst>
              <a:ext uri="{FF2B5EF4-FFF2-40B4-BE49-F238E27FC236}">
                <a16:creationId xmlns:a16="http://schemas.microsoft.com/office/drawing/2014/main" id="{C754D5E1-0244-19C3-56A5-F497FB5CC1E5}"/>
              </a:ext>
            </a:extLst>
          </p:cNvPr>
          <p:cNvSpPr txBox="1"/>
          <p:nvPr/>
        </p:nvSpPr>
        <p:spPr>
          <a:xfrm>
            <a:off x="5872708" y="4155589"/>
            <a:ext cx="1360984" cy="154193"/>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F335E007-B7BC-4446-B736-BE3652E59279}"/>
              </a:ext>
            </a:extLst>
          </p:cNvPr>
          <p:cNvSpPr txBox="1"/>
          <p:nvPr/>
        </p:nvSpPr>
        <p:spPr>
          <a:xfrm>
            <a:off x="1066800" y="1050870"/>
            <a:ext cx="2819400" cy="369332"/>
          </a:xfrm>
          <a:prstGeom prst="rect">
            <a:avLst/>
          </a:prstGeom>
          <a:noFill/>
        </p:spPr>
        <p:txBody>
          <a:bodyPr wrap="square" rtlCol="0">
            <a:spAutoFit/>
          </a:bodyPr>
          <a:lstStyle/>
          <a:p>
            <a:r>
              <a:rPr lang="en-US" dirty="0"/>
              <a:t>Motion Speeds:</a:t>
            </a:r>
          </a:p>
        </p:txBody>
      </p:sp>
      <p:pic>
        <p:nvPicPr>
          <p:cNvPr id="5" name="Picture 4" descr="A screenshot of a computer program&#10;&#10;Description automatically generated">
            <a:extLst>
              <a:ext uri="{FF2B5EF4-FFF2-40B4-BE49-F238E27FC236}">
                <a16:creationId xmlns:a16="http://schemas.microsoft.com/office/drawing/2014/main" id="{AC865FE1-E5FC-7D21-08A5-E6A3E6FED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68" y="1534866"/>
            <a:ext cx="8802328" cy="4420217"/>
          </a:xfrm>
          <a:prstGeom prst="rect">
            <a:avLst/>
          </a:prstGeom>
        </p:spPr>
      </p:pic>
    </p:spTree>
    <p:extLst>
      <p:ext uri="{BB962C8B-B14F-4D97-AF65-F5344CB8AC3E}">
        <p14:creationId xmlns:p14="http://schemas.microsoft.com/office/powerpoint/2010/main" val="2806703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246EA-D784-23D8-14D8-2E11B77F216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4511003-C365-9D5E-721F-E0C7B6A4BEB0}"/>
              </a:ext>
            </a:extLst>
          </p:cNvPr>
          <p:cNvSpPr>
            <a:spLocks noGrp="1"/>
          </p:cNvSpPr>
          <p:nvPr>
            <p:ph type="title"/>
          </p:nvPr>
        </p:nvSpPr>
        <p:spPr>
          <a:xfrm>
            <a:off x="304800" y="304800"/>
            <a:ext cx="11684000" cy="792162"/>
          </a:xfrm>
        </p:spPr>
        <p:txBody>
          <a:bodyPr vert="horz" lIns="91440" tIns="45720" rIns="91440" bIns="45720" rtlCol="0" anchor="ctr">
            <a:normAutofit/>
          </a:bodyPr>
          <a:lstStyle/>
          <a:p>
            <a:r>
              <a:rPr lang="en-US" kern="1200">
                <a:latin typeface="Adobe Devanagari" pitchFamily="18" charset="0"/>
                <a:ea typeface="+mj-ea"/>
                <a:cs typeface="Adobe Devanagari" pitchFamily="18" charset="0"/>
              </a:rPr>
              <a:t>So what is the problem we are researching</a:t>
            </a:r>
            <a:r>
              <a:rPr lang="en-US" kern="1200" dirty="0">
                <a:latin typeface="Adobe Devanagari" pitchFamily="18" charset="0"/>
                <a:ea typeface="+mj-ea"/>
                <a:cs typeface="Adobe Devanagari" pitchFamily="18" charset="0"/>
              </a:rPr>
              <a:t>?</a:t>
            </a:r>
          </a:p>
        </p:txBody>
      </p:sp>
      <p:sp>
        <p:nvSpPr>
          <p:cNvPr id="5" name="Content Placeholder 4">
            <a:extLst>
              <a:ext uri="{FF2B5EF4-FFF2-40B4-BE49-F238E27FC236}">
                <a16:creationId xmlns:a16="http://schemas.microsoft.com/office/drawing/2014/main" id="{15B0AADF-1EAD-FC80-506E-81F42B132259}"/>
              </a:ext>
            </a:extLst>
          </p:cNvPr>
          <p:cNvSpPr>
            <a:spLocks/>
          </p:cNvSpPr>
          <p:nvPr/>
        </p:nvSpPr>
        <p:spPr>
          <a:xfrm>
            <a:off x="609600" y="1600201"/>
            <a:ext cx="5384800" cy="4525963"/>
          </a:xfrm>
          <a:prstGeom prst="rect">
            <a:avLst/>
          </a:prstGeom>
        </p:spPr>
        <p:txBody>
          <a:bodyPr vert="horz" lIns="91440" tIns="45720" rIns="91440" bIns="45720" rtlCol="0">
            <a:normAutofit/>
          </a:bodyPr>
          <a:lstStyle/>
          <a:p>
            <a:pPr marL="342900" indent="-342900">
              <a:lnSpc>
                <a:spcPct val="90000"/>
              </a:lnSpc>
              <a:spcBef>
                <a:spcPct val="20000"/>
              </a:spcBef>
              <a:spcAft>
                <a:spcPts val="600"/>
              </a:spcAft>
              <a:buFont typeface="Arial" pitchFamily="34" charset="0"/>
              <a:buChar char="•"/>
            </a:pPr>
            <a:endParaRPr lang="en-US" sz="2600" dirty="0"/>
          </a:p>
          <a:p>
            <a:pPr marL="342900" indent="-342900">
              <a:lnSpc>
                <a:spcPct val="90000"/>
              </a:lnSpc>
              <a:spcBef>
                <a:spcPct val="20000"/>
              </a:spcBef>
              <a:spcAft>
                <a:spcPts val="600"/>
              </a:spcAft>
              <a:buFont typeface="Arial" pitchFamily="34" charset="0"/>
              <a:buChar char="•"/>
            </a:pPr>
            <a:r>
              <a:rPr lang="en-US" sz="2600" b="1" dirty="0"/>
              <a:t>Existing Tools Focus on:</a:t>
            </a:r>
          </a:p>
          <a:p>
            <a:pPr marL="971550" lvl="1" indent="-514350">
              <a:lnSpc>
                <a:spcPct val="90000"/>
              </a:lnSpc>
              <a:spcBef>
                <a:spcPct val="20000"/>
              </a:spcBef>
              <a:spcAft>
                <a:spcPts val="600"/>
              </a:spcAft>
              <a:buFont typeface="Courier New" panose="02070309020205020404" pitchFamily="49" charset="0"/>
              <a:buChar char="o"/>
            </a:pPr>
            <a:r>
              <a:rPr lang="en-US" sz="2600" dirty="0"/>
              <a:t>Mainly Structured Data.</a:t>
            </a:r>
          </a:p>
          <a:p>
            <a:pPr marL="971550" lvl="1" indent="-514350">
              <a:lnSpc>
                <a:spcPct val="90000"/>
              </a:lnSpc>
              <a:spcBef>
                <a:spcPct val="20000"/>
              </a:spcBef>
              <a:spcAft>
                <a:spcPts val="600"/>
              </a:spcAft>
              <a:buFont typeface="Courier New" panose="02070309020205020404" pitchFamily="49" charset="0"/>
              <a:buChar char="o"/>
            </a:pPr>
            <a:r>
              <a:rPr lang="en-US" sz="2600" dirty="0"/>
              <a:t>Model performance.</a:t>
            </a:r>
            <a:endParaRPr lang="en-US" sz="2600" b="1" dirty="0"/>
          </a:p>
          <a:p>
            <a:pPr marL="342900" indent="-342900">
              <a:lnSpc>
                <a:spcPct val="90000"/>
              </a:lnSpc>
              <a:spcBef>
                <a:spcPct val="20000"/>
              </a:spcBef>
              <a:spcAft>
                <a:spcPts val="600"/>
              </a:spcAft>
              <a:buFont typeface="Arial" pitchFamily="34" charset="0"/>
              <a:buChar char="•"/>
            </a:pPr>
            <a:r>
              <a:rPr lang="en-US" sz="2600" b="1" dirty="0"/>
              <a:t>What are we doing?</a:t>
            </a:r>
          </a:p>
          <a:p>
            <a:pPr marL="914400" lvl="1" indent="-457200">
              <a:lnSpc>
                <a:spcPct val="90000"/>
              </a:lnSpc>
              <a:spcBef>
                <a:spcPct val="20000"/>
              </a:spcBef>
              <a:spcAft>
                <a:spcPts val="600"/>
              </a:spcAft>
              <a:buFont typeface="Courier New" panose="02070309020205020404" pitchFamily="49" charset="0"/>
              <a:buChar char="o"/>
            </a:pPr>
            <a:r>
              <a:rPr lang="en-US" sz="2600" dirty="0"/>
              <a:t>Create a Measure for the bias found in </a:t>
            </a:r>
            <a:r>
              <a:rPr lang="en-US" sz="2600" dirty="0">
                <a:solidFill>
                  <a:srgbClr val="FF0000"/>
                </a:solidFill>
              </a:rPr>
              <a:t>multimodal datasets </a:t>
            </a:r>
            <a:r>
              <a:rPr lang="en-US" sz="2600" dirty="0"/>
              <a:t>used to build machine learning models.</a:t>
            </a:r>
          </a:p>
          <a:p>
            <a:pPr marL="342900" indent="-342900">
              <a:lnSpc>
                <a:spcPct val="90000"/>
              </a:lnSpc>
              <a:spcBef>
                <a:spcPct val="20000"/>
              </a:spcBef>
              <a:spcAft>
                <a:spcPts val="600"/>
              </a:spcAft>
              <a:buFont typeface="Arial" pitchFamily="34" charset="0"/>
              <a:buChar char="•"/>
            </a:pPr>
            <a:endParaRPr lang="en-US" sz="2600" dirty="0"/>
          </a:p>
        </p:txBody>
      </p:sp>
      <p:pic>
        <p:nvPicPr>
          <p:cNvPr id="7" name="Picture 6" descr="A robot working on a table&#10;&#10;Description automatically generated">
            <a:extLst>
              <a:ext uri="{FF2B5EF4-FFF2-40B4-BE49-F238E27FC236}">
                <a16:creationId xmlns:a16="http://schemas.microsoft.com/office/drawing/2014/main" id="{B1982DDE-6EFC-B968-DD05-7A31E649E432}"/>
              </a:ext>
            </a:extLst>
          </p:cNvPr>
          <p:cNvPicPr>
            <a:picLocks noChangeAspect="1"/>
          </p:cNvPicPr>
          <p:nvPr/>
        </p:nvPicPr>
        <p:blipFill>
          <a:blip r:embed="rId2"/>
          <a:stretch>
            <a:fillRect/>
          </a:stretch>
        </p:blipFill>
        <p:spPr>
          <a:xfrm>
            <a:off x="6627018" y="1600201"/>
            <a:ext cx="4525963" cy="4525963"/>
          </a:xfrm>
          <a:prstGeom prst="rect">
            <a:avLst/>
          </a:prstGeom>
          <a:noFill/>
        </p:spPr>
      </p:pic>
    </p:spTree>
    <p:extLst>
      <p:ext uri="{BB962C8B-B14F-4D97-AF65-F5344CB8AC3E}">
        <p14:creationId xmlns:p14="http://schemas.microsoft.com/office/powerpoint/2010/main" val="1964273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186C9-BF85-AC7C-75C6-0F633A77316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66D6FE3-CD6D-4FA0-526A-F35590065CEC}"/>
              </a:ext>
            </a:extLst>
          </p:cNvPr>
          <p:cNvSpPr/>
          <p:nvPr/>
        </p:nvSpPr>
        <p:spPr>
          <a:xfrm>
            <a:off x="609600" y="227634"/>
            <a:ext cx="10515600" cy="1446550"/>
          </a:xfrm>
          <a:prstGeom prst="rect">
            <a:avLst/>
          </a:prstGeom>
        </p:spPr>
        <p:txBody>
          <a:bodyPr wrap="square">
            <a:spAutoFit/>
          </a:bodyPr>
          <a:lstStyle/>
          <a:p>
            <a:r>
              <a:rPr lang="en-US" sz="4400" u="sng" dirty="0"/>
              <a:t>Proof of completion: Analyzing the Features used for the metric Creation.</a:t>
            </a:r>
          </a:p>
        </p:txBody>
      </p:sp>
      <p:sp>
        <p:nvSpPr>
          <p:cNvPr id="52" name="Rectangle 51">
            <a:extLst>
              <a:ext uri="{FF2B5EF4-FFF2-40B4-BE49-F238E27FC236}">
                <a16:creationId xmlns:a16="http://schemas.microsoft.com/office/drawing/2014/main" id="{FED13A2F-E01E-1831-E445-35163427B1A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69563338-CC2B-984B-F82B-2DBAABE45283}"/>
              </a:ext>
            </a:extLst>
          </p:cNvPr>
          <p:cNvSpPr txBox="1"/>
          <p:nvPr/>
        </p:nvSpPr>
        <p:spPr>
          <a:xfrm>
            <a:off x="641555" y="2057400"/>
            <a:ext cx="2819400" cy="369332"/>
          </a:xfrm>
          <a:prstGeom prst="rect">
            <a:avLst/>
          </a:prstGeom>
          <a:noFill/>
        </p:spPr>
        <p:txBody>
          <a:bodyPr wrap="square" rtlCol="0">
            <a:spAutoFit/>
          </a:bodyPr>
          <a:lstStyle/>
          <a:p>
            <a:r>
              <a:rPr lang="en-US" dirty="0"/>
              <a:t>Motion magnitudes:</a:t>
            </a:r>
          </a:p>
        </p:txBody>
      </p:sp>
      <p:pic>
        <p:nvPicPr>
          <p:cNvPr id="4" name="Picture 3" descr="A graph showing a comparison of motion">
            <a:extLst>
              <a:ext uri="{FF2B5EF4-FFF2-40B4-BE49-F238E27FC236}">
                <a16:creationId xmlns:a16="http://schemas.microsoft.com/office/drawing/2014/main" id="{CF34ED47-24B8-F501-4473-EB4ED5F38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219519"/>
            <a:ext cx="4343400" cy="2876664"/>
          </a:xfrm>
          <a:prstGeom prst="rect">
            <a:avLst/>
          </a:prstGeom>
        </p:spPr>
      </p:pic>
      <p:pic>
        <p:nvPicPr>
          <p:cNvPr id="6" name="Picture 5" descr="A graph with blue squares">
            <a:extLst>
              <a:ext uri="{FF2B5EF4-FFF2-40B4-BE49-F238E27FC236}">
                <a16:creationId xmlns:a16="http://schemas.microsoft.com/office/drawing/2014/main" id="{EBBE2CD5-1536-816D-F62B-1A18C1C71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903" y="3219519"/>
            <a:ext cx="4343400" cy="2824480"/>
          </a:xfrm>
          <a:prstGeom prst="rect">
            <a:avLst/>
          </a:prstGeom>
        </p:spPr>
      </p:pic>
    </p:spTree>
    <p:extLst>
      <p:ext uri="{BB962C8B-B14F-4D97-AF65-F5344CB8AC3E}">
        <p14:creationId xmlns:p14="http://schemas.microsoft.com/office/powerpoint/2010/main" val="3276400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92BB-5F30-6DC5-1BAB-BCDDAFF784B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FBC2D65-93DB-6119-8D94-B04AE8EACFC1}"/>
              </a:ext>
            </a:extLst>
          </p:cNvPr>
          <p:cNvSpPr/>
          <p:nvPr/>
        </p:nvSpPr>
        <p:spPr>
          <a:xfrm>
            <a:off x="609600" y="227634"/>
            <a:ext cx="10515600" cy="1446550"/>
          </a:xfrm>
          <a:prstGeom prst="rect">
            <a:avLst/>
          </a:prstGeom>
        </p:spPr>
        <p:txBody>
          <a:bodyPr wrap="square">
            <a:spAutoFit/>
          </a:bodyPr>
          <a:lstStyle/>
          <a:p>
            <a:r>
              <a:rPr lang="en-US" sz="4400" u="sng" dirty="0"/>
              <a:t>Proof of completion: Analyzing the Features used for the metric Creation.</a:t>
            </a:r>
          </a:p>
        </p:txBody>
      </p:sp>
      <p:sp>
        <p:nvSpPr>
          <p:cNvPr id="52" name="Rectangle 51">
            <a:extLst>
              <a:ext uri="{FF2B5EF4-FFF2-40B4-BE49-F238E27FC236}">
                <a16:creationId xmlns:a16="http://schemas.microsoft.com/office/drawing/2014/main" id="{998E3547-411E-3BAE-F010-5F9EA2B04C5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79A91B1D-6D23-2C1F-7290-42A7B1CFC434}"/>
              </a:ext>
            </a:extLst>
          </p:cNvPr>
          <p:cNvSpPr txBox="1"/>
          <p:nvPr/>
        </p:nvSpPr>
        <p:spPr>
          <a:xfrm>
            <a:off x="616822" y="2057400"/>
            <a:ext cx="2819400" cy="369332"/>
          </a:xfrm>
          <a:prstGeom prst="rect">
            <a:avLst/>
          </a:prstGeom>
          <a:noFill/>
        </p:spPr>
        <p:txBody>
          <a:bodyPr wrap="square" rtlCol="0">
            <a:spAutoFit/>
          </a:bodyPr>
          <a:lstStyle/>
          <a:p>
            <a:r>
              <a:rPr lang="en-US" dirty="0"/>
              <a:t>Motion Directions:</a:t>
            </a:r>
          </a:p>
        </p:txBody>
      </p:sp>
      <p:pic>
        <p:nvPicPr>
          <p:cNvPr id="4" name="Picture 3" descr="A graph with a bar chart">
            <a:extLst>
              <a:ext uri="{FF2B5EF4-FFF2-40B4-BE49-F238E27FC236}">
                <a16:creationId xmlns:a16="http://schemas.microsoft.com/office/drawing/2014/main" id="{046CB429-D338-E5B4-583B-706BF31D4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15" y="3124200"/>
            <a:ext cx="4523240" cy="2943276"/>
          </a:xfrm>
          <a:prstGeom prst="rect">
            <a:avLst/>
          </a:prstGeom>
        </p:spPr>
      </p:pic>
      <p:pic>
        <p:nvPicPr>
          <p:cNvPr id="10" name="Picture 9" descr="A graph with a bar chart">
            <a:extLst>
              <a:ext uri="{FF2B5EF4-FFF2-40B4-BE49-F238E27FC236}">
                <a16:creationId xmlns:a16="http://schemas.microsoft.com/office/drawing/2014/main" id="{3F9B7139-875D-DE86-D6C6-31FE7E78F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3097161"/>
            <a:ext cx="4523240" cy="2943276"/>
          </a:xfrm>
          <a:prstGeom prst="rect">
            <a:avLst/>
          </a:prstGeom>
        </p:spPr>
      </p:pic>
    </p:spTree>
    <p:extLst>
      <p:ext uri="{BB962C8B-B14F-4D97-AF65-F5344CB8AC3E}">
        <p14:creationId xmlns:p14="http://schemas.microsoft.com/office/powerpoint/2010/main" val="3290244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A842E-4488-291D-34CA-F27737F262CC}"/>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2C7DA52-BA59-F59F-007D-60963E6E9398}"/>
              </a:ext>
            </a:extLst>
          </p:cNvPr>
          <p:cNvSpPr/>
          <p:nvPr/>
        </p:nvSpPr>
        <p:spPr>
          <a:xfrm>
            <a:off x="609600" y="227634"/>
            <a:ext cx="10515600" cy="1446550"/>
          </a:xfrm>
          <a:prstGeom prst="rect">
            <a:avLst/>
          </a:prstGeom>
        </p:spPr>
        <p:txBody>
          <a:bodyPr wrap="square">
            <a:spAutoFit/>
          </a:bodyPr>
          <a:lstStyle/>
          <a:p>
            <a:r>
              <a:rPr lang="en-US" sz="4400" u="sng" dirty="0"/>
              <a:t>Proof of completion: Analyzing the Features used for the metric Creation.</a:t>
            </a:r>
          </a:p>
        </p:txBody>
      </p:sp>
      <p:sp>
        <p:nvSpPr>
          <p:cNvPr id="52" name="Rectangle 51">
            <a:extLst>
              <a:ext uri="{FF2B5EF4-FFF2-40B4-BE49-F238E27FC236}">
                <a16:creationId xmlns:a16="http://schemas.microsoft.com/office/drawing/2014/main" id="{7546927E-9A0E-DBA8-3E21-AAE09F981C0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a:t>
            </a:r>
            <a:r>
              <a:rPr lang="en-US" b="1" dirty="0">
                <a:solidFill>
                  <a:schemeClr val="tx1"/>
                </a:solidFill>
              </a:rPr>
              <a:t>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6B6E8C0A-963B-1AC2-E466-FD33AF547D10}"/>
              </a:ext>
            </a:extLst>
          </p:cNvPr>
          <p:cNvSpPr txBox="1"/>
          <p:nvPr/>
        </p:nvSpPr>
        <p:spPr>
          <a:xfrm>
            <a:off x="572577" y="2057400"/>
            <a:ext cx="2819400" cy="369332"/>
          </a:xfrm>
          <a:prstGeom prst="rect">
            <a:avLst/>
          </a:prstGeom>
          <a:noFill/>
        </p:spPr>
        <p:txBody>
          <a:bodyPr wrap="square" rtlCol="0">
            <a:spAutoFit/>
          </a:bodyPr>
          <a:lstStyle/>
          <a:p>
            <a:r>
              <a:rPr lang="en-US" dirty="0"/>
              <a:t>Motion Speeds:</a:t>
            </a:r>
          </a:p>
        </p:txBody>
      </p:sp>
      <p:pic>
        <p:nvPicPr>
          <p:cNvPr id="4" name="Picture 3" descr="A graph with a bar graph and a bar graph">
            <a:extLst>
              <a:ext uri="{FF2B5EF4-FFF2-40B4-BE49-F238E27FC236}">
                <a16:creationId xmlns:a16="http://schemas.microsoft.com/office/drawing/2014/main" id="{7812B1E5-2ACB-3236-7E44-8B548791A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97" y="3031943"/>
            <a:ext cx="4640229" cy="2943744"/>
          </a:xfrm>
          <a:prstGeom prst="rect">
            <a:avLst/>
          </a:prstGeom>
        </p:spPr>
      </p:pic>
      <p:pic>
        <p:nvPicPr>
          <p:cNvPr id="6" name="Picture 5" descr="A graph with a bar chart and a bar chart">
            <a:extLst>
              <a:ext uri="{FF2B5EF4-FFF2-40B4-BE49-F238E27FC236}">
                <a16:creationId xmlns:a16="http://schemas.microsoft.com/office/drawing/2014/main" id="{907B6D9F-035E-4A21-B785-648C148F4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3031943"/>
            <a:ext cx="4663215" cy="2958326"/>
          </a:xfrm>
          <a:prstGeom prst="rect">
            <a:avLst/>
          </a:prstGeom>
        </p:spPr>
      </p:pic>
    </p:spTree>
    <p:extLst>
      <p:ext uri="{BB962C8B-B14F-4D97-AF65-F5344CB8AC3E}">
        <p14:creationId xmlns:p14="http://schemas.microsoft.com/office/powerpoint/2010/main" val="4250635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0" y="68263"/>
            <a:ext cx="12192000" cy="868362"/>
          </a:xfrm>
        </p:spPr>
        <p:txBody>
          <a:bodyPr>
            <a:normAutofit/>
          </a:bodyPr>
          <a:lstStyle/>
          <a:p>
            <a:r>
              <a:rPr lang="en-US" u="sng" dirty="0"/>
              <a:t>Technologies</a:t>
            </a:r>
            <a:r>
              <a:rPr lang="en-US" sz="4900" u="sng" dirty="0"/>
              <a:t> used.</a:t>
            </a: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45FAD53F-29E4-F2DC-DBFC-44BE5ADE3884}"/>
              </a:ext>
            </a:extLst>
          </p:cNvPr>
          <p:cNvSpPr>
            <a:spLocks noGrp="1"/>
          </p:cNvSpPr>
          <p:nvPr>
            <p:ph idx="1"/>
          </p:nvPr>
        </p:nvSpPr>
        <p:spPr/>
        <p:txBody>
          <a:bodyPr/>
          <a:lstStyle/>
          <a:p>
            <a:r>
              <a:rPr lang="en-US" sz="2800" dirty="0"/>
              <a:t>Programming Languages</a:t>
            </a:r>
          </a:p>
          <a:p>
            <a:pPr lvl="1"/>
            <a:r>
              <a:rPr lang="en-US" sz="2400" dirty="0"/>
              <a:t>Python</a:t>
            </a:r>
          </a:p>
          <a:p>
            <a:r>
              <a:rPr lang="en-US" sz="2800" dirty="0"/>
              <a:t>Frameworks and Tools</a:t>
            </a:r>
          </a:p>
          <a:p>
            <a:pPr lvl="1"/>
            <a:r>
              <a:rPr lang="en-US" sz="2000" dirty="0"/>
              <a:t>OpenCV</a:t>
            </a:r>
          </a:p>
          <a:p>
            <a:pPr lvl="1"/>
            <a:r>
              <a:rPr lang="en-US" sz="2000" dirty="0"/>
              <a:t>Matplotlib</a:t>
            </a:r>
          </a:p>
          <a:p>
            <a:pPr lvl="1"/>
            <a:r>
              <a:rPr lang="en-US" sz="2000" dirty="0"/>
              <a:t>Pandas and NumPy</a:t>
            </a:r>
          </a:p>
          <a:p>
            <a:r>
              <a:rPr lang="en-US" sz="2800" dirty="0"/>
              <a:t>Libraries </a:t>
            </a:r>
          </a:p>
          <a:p>
            <a:pPr lvl="1"/>
            <a:r>
              <a:rPr lang="en-US" sz="1600" dirty="0"/>
              <a:t>OpenCV Optical Flow (</a:t>
            </a:r>
            <a:r>
              <a:rPr lang="en-US" sz="1600" dirty="0" err="1"/>
              <a:t>Farneback</a:t>
            </a:r>
            <a:r>
              <a:rPr lang="en-US" sz="1600" dirty="0"/>
              <a:t> Algorithm)</a:t>
            </a:r>
          </a:p>
          <a:p>
            <a:pPr lvl="1"/>
            <a:r>
              <a:rPr lang="en-US" sz="1600" dirty="0"/>
              <a:t>Matplotlib and Seaborn</a:t>
            </a:r>
          </a:p>
          <a:p>
            <a:endParaRPr lang="en-US" dirty="0"/>
          </a:p>
        </p:txBody>
      </p:sp>
    </p:spTree>
    <p:extLst>
      <p:ext uri="{BB962C8B-B14F-4D97-AF65-F5344CB8AC3E}">
        <p14:creationId xmlns:p14="http://schemas.microsoft.com/office/powerpoint/2010/main" val="3255381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66CB-8F1D-9F0D-694E-4DC3E4C74D8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242E351-BF90-2BB8-CC60-387A24D57D47}"/>
              </a:ext>
            </a:extLst>
          </p:cNvPr>
          <p:cNvSpPr>
            <a:spLocks noGrp="1"/>
          </p:cNvSpPr>
          <p:nvPr>
            <p:ph type="title"/>
          </p:nvPr>
        </p:nvSpPr>
        <p:spPr/>
        <p:txBody>
          <a:bodyPr/>
          <a:lstStyle/>
          <a:p>
            <a:r>
              <a:rPr lang="en-US" dirty="0"/>
              <a:t>IT21183690 | H.M.I.K. Dhanawardhana</a:t>
            </a:r>
          </a:p>
        </p:txBody>
      </p:sp>
      <p:sp>
        <p:nvSpPr>
          <p:cNvPr id="6" name="Text Placeholder 5">
            <a:extLst>
              <a:ext uri="{FF2B5EF4-FFF2-40B4-BE49-F238E27FC236}">
                <a16:creationId xmlns:a16="http://schemas.microsoft.com/office/drawing/2014/main" id="{0CF7AFFD-3C10-FCAF-76FD-EBBD4B689D25}"/>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7C14C178-CE4E-90BF-0768-55DFDDA94B3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7" name="Picture 6" descr="A person with long black hair&#10;&#10;Description automatically generated">
            <a:extLst>
              <a:ext uri="{FF2B5EF4-FFF2-40B4-BE49-F238E27FC236}">
                <a16:creationId xmlns:a16="http://schemas.microsoft.com/office/drawing/2014/main" id="{FDD45831-CF1F-5BF5-FE45-BD4E3D05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76200"/>
            <a:ext cx="2133600" cy="2425476"/>
          </a:xfrm>
          <a:prstGeom prst="rect">
            <a:avLst/>
          </a:prstGeom>
        </p:spPr>
      </p:pic>
    </p:spTree>
    <p:extLst>
      <p:ext uri="{BB962C8B-B14F-4D97-AF65-F5344CB8AC3E}">
        <p14:creationId xmlns:p14="http://schemas.microsoft.com/office/powerpoint/2010/main" val="26713232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EC418-787B-918C-4F56-B2C14AE1816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30FAA1-F458-4CFB-0F97-7E761AD808A7}"/>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US" dirty="0"/>
              <a:t>Developing a metrics for detecting Gender bias in Contextual Word Embeddings.</a:t>
            </a:r>
            <a:br>
              <a:rPr lang="en-US" dirty="0"/>
            </a:br>
            <a:endParaRPr lang="en-US" dirty="0"/>
          </a:p>
        </p:txBody>
      </p:sp>
      <p:sp>
        <p:nvSpPr>
          <p:cNvPr id="6" name="Text Placeholder 5">
            <a:extLst>
              <a:ext uri="{FF2B5EF4-FFF2-40B4-BE49-F238E27FC236}">
                <a16:creationId xmlns:a16="http://schemas.microsoft.com/office/drawing/2014/main" id="{642332CE-A989-259E-9D39-6AA0428B7219}"/>
              </a:ext>
            </a:extLst>
          </p:cNvPr>
          <p:cNvSpPr>
            <a:spLocks noGrp="1"/>
          </p:cNvSpPr>
          <p:nvPr>
            <p:ph type="body" idx="1"/>
          </p:nvPr>
        </p:nvSpPr>
        <p:spPr>
          <a:xfrm>
            <a:off x="743339" y="3080836"/>
            <a:ext cx="10363200" cy="2027822"/>
          </a:xfrm>
          <a:solidFill>
            <a:schemeClr val="bg1">
              <a:alpha val="54000"/>
            </a:schemeClr>
          </a:solidFill>
        </p:spPr>
        <p:txBody>
          <a:bodyPr>
            <a:normAutofit/>
          </a:bodyPr>
          <a:lstStyle/>
          <a:p>
            <a:pPr marL="342900" indent="-342900">
              <a:buFont typeface="Arial" panose="020B0604020202020204" pitchFamily="34" charset="0"/>
              <a:buChar char="•"/>
            </a:pPr>
            <a:r>
              <a:rPr lang="en-US" dirty="0">
                <a:solidFill>
                  <a:schemeClr val="tx1"/>
                </a:solidFill>
              </a:rPr>
              <a:t>What is Bias in Contextual word Embedding?</a:t>
            </a:r>
          </a:p>
          <a:p>
            <a:pPr marL="342900" indent="-342900">
              <a:buFont typeface="Arial" panose="020B0604020202020204" pitchFamily="34" charset="0"/>
              <a:buChar char="•"/>
            </a:pPr>
            <a:r>
              <a:rPr lang="en-US" sz="2000" dirty="0">
                <a:solidFill>
                  <a:schemeClr val="tx1"/>
                </a:solidFill>
              </a:rPr>
              <a:t>Focus on Limitations of existing metrics</a:t>
            </a:r>
            <a:r>
              <a:rPr lang="en-US" sz="1400" b="1" dirty="0">
                <a:solidFill>
                  <a:schemeClr val="tx1"/>
                </a:solidFill>
              </a:rPr>
              <a:t>.</a:t>
            </a:r>
            <a:endParaRPr lang="en-US" dirty="0">
              <a:solidFill>
                <a:schemeClr val="tx1"/>
              </a:solidFill>
            </a:endParaRPr>
          </a:p>
          <a:p>
            <a:pPr marL="342900" indent="-342900">
              <a:buFont typeface="Arial" panose="020B0604020202020204" pitchFamily="34" charset="0"/>
              <a:buChar char="•"/>
            </a:pPr>
            <a:r>
              <a:rPr lang="en-US" dirty="0">
                <a:solidFill>
                  <a:schemeClr val="tx1"/>
                </a:solidFill>
              </a:rPr>
              <a:t>Factors that will be considered.</a:t>
            </a:r>
          </a:p>
          <a:p>
            <a:pPr marL="342900" indent="-342900">
              <a:buFont typeface="Arial" panose="020B0604020202020204" pitchFamily="34" charset="0"/>
              <a:buChar char="•"/>
            </a:pPr>
            <a:r>
              <a:rPr lang="en-US" dirty="0">
                <a:solidFill>
                  <a:schemeClr val="tx1"/>
                </a:solidFill>
              </a:rPr>
              <a:t>Process of metric creation and proof of completion.</a:t>
            </a:r>
          </a:p>
          <a:p>
            <a:endParaRPr lang="en-US" dirty="0"/>
          </a:p>
        </p:txBody>
      </p:sp>
      <p:sp>
        <p:nvSpPr>
          <p:cNvPr id="4" name="Rectangle 3">
            <a:extLst>
              <a:ext uri="{FF2B5EF4-FFF2-40B4-BE49-F238E27FC236}">
                <a16:creationId xmlns:a16="http://schemas.microsoft.com/office/drawing/2014/main" id="{8DAE4F99-2F75-140B-8214-4B5369B0CCE9}"/>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artoon robot with a microphone&#10;&#10;Description automatically generated">
            <a:extLst>
              <a:ext uri="{FF2B5EF4-FFF2-40B4-BE49-F238E27FC236}">
                <a16:creationId xmlns:a16="http://schemas.microsoft.com/office/drawing/2014/main" id="{E66F01B5-FC60-E438-620B-9D6C058E9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2270966"/>
            <a:ext cx="2485714" cy="3523809"/>
          </a:xfrm>
          <a:prstGeom prst="rect">
            <a:avLst/>
          </a:prstGeom>
        </p:spPr>
      </p:pic>
      <p:sp>
        <p:nvSpPr>
          <p:cNvPr id="2" name="Rectangle 1">
            <a:extLst>
              <a:ext uri="{FF2B5EF4-FFF2-40B4-BE49-F238E27FC236}">
                <a16:creationId xmlns:a16="http://schemas.microsoft.com/office/drawing/2014/main" id="{8C3CABF0-B3BD-2F1E-9A71-3A9A035DC289}"/>
              </a:ext>
            </a:extLst>
          </p:cNvPr>
          <p:cNvSpPr/>
          <p:nvPr/>
        </p:nvSpPr>
        <p:spPr>
          <a:xfrm>
            <a:off x="2667000" y="648409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35516848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12B0B-8426-814B-C90F-EA9E0EBE97B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A71CE0B-B97C-6BDE-A8C3-6FB0C2F4F088}"/>
              </a:ext>
            </a:extLst>
          </p:cNvPr>
          <p:cNvSpPr/>
          <p:nvPr/>
        </p:nvSpPr>
        <p:spPr>
          <a:xfrm>
            <a:off x="1905000" y="467087"/>
            <a:ext cx="8534400" cy="553998"/>
          </a:xfrm>
          <a:prstGeom prst="rect">
            <a:avLst/>
          </a:prstGeom>
        </p:spPr>
        <p:txBody>
          <a:bodyPr wrap="square">
            <a:spAutoFit/>
          </a:bodyPr>
          <a:lstStyle/>
          <a:p>
            <a:r>
              <a:rPr lang="en-US" sz="3000" b="1" dirty="0"/>
              <a:t>What is Bias in Contextual Word embedding?</a:t>
            </a:r>
          </a:p>
        </p:txBody>
      </p:sp>
      <p:sp>
        <p:nvSpPr>
          <p:cNvPr id="3" name="Content Placeholder 2">
            <a:extLst>
              <a:ext uri="{FF2B5EF4-FFF2-40B4-BE49-F238E27FC236}">
                <a16:creationId xmlns:a16="http://schemas.microsoft.com/office/drawing/2014/main" id="{48C569FC-3A49-C869-9D7E-BDCF99DED489}"/>
              </a:ext>
            </a:extLst>
          </p:cNvPr>
          <p:cNvSpPr>
            <a:spLocks noGrp="1"/>
          </p:cNvSpPr>
          <p:nvPr>
            <p:ph idx="1"/>
          </p:nvPr>
        </p:nvSpPr>
        <p:spPr>
          <a:xfrm>
            <a:off x="198617" y="1798636"/>
            <a:ext cx="11684000" cy="2773364"/>
          </a:xfrm>
        </p:spPr>
        <p:txBody>
          <a:bodyPr>
            <a:normAutofit fontScale="92500" lnSpcReduction="20000"/>
          </a:bodyPr>
          <a:lstStyle/>
          <a:p>
            <a:r>
              <a:rPr lang="en-US" dirty="0"/>
              <a:t>Bias in contextual word embeddings refers to the presence of unintended and systematic associations between words and sensitive attributes (such as gender, race, or ethnicity) within the learned representations of words, influenced by the context they appear in. These biases can lead to stereotypes, discrimination, or unfair outcomes when the embeddings are used in downstream tasks.</a:t>
            </a:r>
          </a:p>
        </p:txBody>
      </p:sp>
      <p:sp>
        <p:nvSpPr>
          <p:cNvPr id="2" name="Rectangle 1">
            <a:extLst>
              <a:ext uri="{FF2B5EF4-FFF2-40B4-BE49-F238E27FC236}">
                <a16:creationId xmlns:a16="http://schemas.microsoft.com/office/drawing/2014/main" id="{C69E21E2-9F54-CD18-C105-6328219FE4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78041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CCBA-20B6-DD2B-758E-5C34FFB97A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025F6E-0DED-FBEB-3317-89B9C3B42179}"/>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graphicFrame>
        <p:nvGraphicFramePr>
          <p:cNvPr id="7" name="Diagram 6">
            <a:extLst>
              <a:ext uri="{FF2B5EF4-FFF2-40B4-BE49-F238E27FC236}">
                <a16:creationId xmlns:a16="http://schemas.microsoft.com/office/drawing/2014/main" id="{C6724B49-7566-3DE2-D93C-C34A03D96ED4}"/>
              </a:ext>
            </a:extLst>
          </p:cNvPr>
          <p:cNvGraphicFramePr/>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BE1BA20B-4114-EFF7-CB9B-D311E210EEB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4977643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9119A-651A-E66A-B7F8-3F73833D6E4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69B1306-585B-6D55-AA6A-74DA6C176F85}"/>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graphicFrame>
        <p:nvGraphicFramePr>
          <p:cNvPr id="7" name="Diagram 6">
            <a:extLst>
              <a:ext uri="{FF2B5EF4-FFF2-40B4-BE49-F238E27FC236}">
                <a16:creationId xmlns:a16="http://schemas.microsoft.com/office/drawing/2014/main" id="{B8DFB1F4-8BBC-2A76-7F66-CB412514AAA1}"/>
              </a:ext>
            </a:extLst>
          </p:cNvPr>
          <p:cNvGraphicFramePr/>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99FADCEE-FC09-385D-52B1-9073DBEFA0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19071843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3BC1-A13E-59F7-834F-5AB4FF2D7BEC}"/>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B864D21D-5C29-A47C-8F92-ECF7F8EF9FDA}"/>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3" name="Content Placeholder 2">
            <a:extLst>
              <a:ext uri="{FF2B5EF4-FFF2-40B4-BE49-F238E27FC236}">
                <a16:creationId xmlns:a16="http://schemas.microsoft.com/office/drawing/2014/main" id="{81029B3B-C3C6-F747-E9E9-594825D72B2C}"/>
              </a:ext>
            </a:extLst>
          </p:cNvPr>
          <p:cNvSpPr>
            <a:spLocks noGrp="1"/>
          </p:cNvSpPr>
          <p:nvPr>
            <p:ph idx="1"/>
          </p:nvPr>
        </p:nvSpPr>
        <p:spPr>
          <a:xfrm>
            <a:off x="198617" y="1798636"/>
            <a:ext cx="11684000" cy="1630364"/>
          </a:xfrm>
        </p:spPr>
        <p:txBody>
          <a:bodyPr>
            <a:normAutofit fontScale="92500" lnSpcReduction="20000"/>
          </a:bodyPr>
          <a:lstStyle/>
          <a:p>
            <a:pPr algn="just"/>
            <a:r>
              <a:rPr lang="en-US" dirty="0"/>
              <a:t>Most of the measurements focus on Cosine Similarity and word frequency, where the measure consists of both algorithmic bias and data bias, and fail to fully consider the contextual understanding in which words appear.</a:t>
            </a:r>
          </a:p>
        </p:txBody>
      </p:sp>
      <p:pic>
        <p:nvPicPr>
          <p:cNvPr id="6" name="Picture 5" descr="A cartoon of a robot holding a sign&#10;&#10;Description automatically generated">
            <a:extLst>
              <a:ext uri="{FF2B5EF4-FFF2-40B4-BE49-F238E27FC236}">
                <a16:creationId xmlns:a16="http://schemas.microsoft.com/office/drawing/2014/main" id="{16924A24-EAC4-4C21-F3C2-BA2A16C36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0" y="3353739"/>
            <a:ext cx="3276600" cy="3276600"/>
          </a:xfrm>
          <a:prstGeom prst="rect">
            <a:avLst/>
          </a:prstGeom>
        </p:spPr>
      </p:pic>
      <p:sp>
        <p:nvSpPr>
          <p:cNvPr id="2" name="Rectangle 1">
            <a:extLst>
              <a:ext uri="{FF2B5EF4-FFF2-40B4-BE49-F238E27FC236}">
                <a16:creationId xmlns:a16="http://schemas.microsoft.com/office/drawing/2014/main" id="{748A7124-69D9-183D-C148-234985EEF3F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325369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a:xfrm>
            <a:off x="304800" y="304800"/>
            <a:ext cx="11684000" cy="792162"/>
          </a:xfrm>
        </p:spPr>
        <p:txBody>
          <a:bodyPr/>
          <a:lstStyle/>
          <a:p>
            <a:r>
              <a:rPr lang="en-US" dirty="0">
                <a:latin typeface="Times New Roman" panose="02020603050405020304" pitchFamily="18" charset="0"/>
                <a:cs typeface="Times New Roman" panose="02020603050405020304" pitchFamily="18" charset="0"/>
              </a:rPr>
              <a:t>Introducing the </a:t>
            </a:r>
            <a:r>
              <a:rPr lang="en-US" dirty="0" err="1">
                <a:latin typeface="Times New Roman" panose="02020603050405020304" pitchFamily="18" charset="0"/>
                <a:cs typeface="Times New Roman" panose="02020603050405020304" pitchFamily="18" charset="0"/>
              </a:rPr>
              <a:t>ResAI</a:t>
            </a:r>
            <a:r>
              <a:rPr lang="en-US" dirty="0">
                <a:latin typeface="Times New Roman" panose="02020603050405020304" pitchFamily="18" charset="0"/>
                <a:cs typeface="Times New Roman" panose="02020603050405020304" pitchFamily="18" charset="0"/>
              </a:rPr>
              <a:t> Toolkit.</a:t>
            </a:r>
          </a:p>
        </p:txBody>
      </p:sp>
      <p:sp>
        <p:nvSpPr>
          <p:cNvPr id="5" name="Content Placeholder 4">
            <a:extLst>
              <a:ext uri="{FF2B5EF4-FFF2-40B4-BE49-F238E27FC236}">
                <a16:creationId xmlns:a16="http://schemas.microsoft.com/office/drawing/2014/main" id="{2A4C11C0-9458-44AA-961E-D5AA11BE53E4}"/>
              </a:ext>
            </a:extLst>
          </p:cNvPr>
          <p:cNvSpPr>
            <a:spLocks noGrp="1"/>
          </p:cNvSpPr>
          <p:nvPr>
            <p:ph idx="4294967295"/>
          </p:nvPr>
        </p:nvSpPr>
        <p:spPr>
          <a:xfrm>
            <a:off x="381000" y="1524000"/>
            <a:ext cx="11430000" cy="4350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Main Objective:</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Develop a Comprehensive Framework for detecting bias across multiple data modalities in AI systems.</a:t>
            </a:r>
          </a:p>
          <a:p>
            <a:pPr marL="0" indent="0">
              <a:buNone/>
            </a:pPr>
            <a:r>
              <a:rPr lang="en-US" b="1" dirty="0">
                <a:latin typeface="Times New Roman" panose="02020603050405020304" pitchFamily="18" charset="0"/>
                <a:cs typeface="Times New Roman" panose="02020603050405020304" pitchFamily="18" charset="0"/>
              </a:rPr>
              <a:t>Sub Objectives: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Create Specific Metrics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Enhance Fairness and Reliability</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Encourage Ethical AI Development</a:t>
            </a: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7" name="Content Placeholder 4">
            <a:extLst>
              <a:ext uri="{FF2B5EF4-FFF2-40B4-BE49-F238E27FC236}">
                <a16:creationId xmlns:a16="http://schemas.microsoft.com/office/drawing/2014/main" id="{2A4C11C0-9458-44AA-961E-D5AA11BE53E4}"/>
              </a:ext>
            </a:extLst>
          </p:cNvPr>
          <p:cNvSpPr>
            <a:spLocks noGrp="1"/>
          </p:cNvSpPr>
          <p:nvPr>
            <p:ph idx="4294967295"/>
          </p:nvPr>
        </p:nvSpPr>
        <p:spPr>
          <a:xfrm>
            <a:off x="6885064" y="8339820"/>
            <a:ext cx="3287967" cy="651182"/>
          </a:xfrm>
        </p:spPr>
        <p:txBody>
          <a:bodyPr>
            <a:normAutofit/>
          </a:bodyPr>
          <a:lstStyle/>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3" name="Picture 2" descr="A cartoon of a robot holding two yellow and blue objects&#10;&#10;Description automatically generated">
            <a:extLst>
              <a:ext uri="{FF2B5EF4-FFF2-40B4-BE49-F238E27FC236}">
                <a16:creationId xmlns:a16="http://schemas.microsoft.com/office/drawing/2014/main" id="{8502F046-D0E0-0F19-5F9D-0D780BC44EB2}"/>
              </a:ext>
            </a:extLst>
          </p:cNvPr>
          <p:cNvPicPr>
            <a:picLocks noChangeAspect="1"/>
          </p:cNvPicPr>
          <p:nvPr/>
        </p:nvPicPr>
        <p:blipFill rotWithShape="1">
          <a:blip r:embed="rId2">
            <a:extLst>
              <a:ext uri="{28A0092B-C50C-407E-A947-70E740481C1C}">
                <a14:useLocalDpi xmlns:a14="http://schemas.microsoft.com/office/drawing/2010/main" val="0"/>
              </a:ext>
            </a:extLst>
          </a:blip>
          <a:srcRect l="15916" t="10666" r="18018" b="10400"/>
          <a:stretch/>
        </p:blipFill>
        <p:spPr>
          <a:xfrm>
            <a:off x="7010400" y="2590800"/>
            <a:ext cx="4314584" cy="2902538"/>
          </a:xfrm>
          <a:prstGeom prst="rect">
            <a:avLst/>
          </a:prstGeom>
        </p:spPr>
      </p:pic>
    </p:spTree>
    <p:extLst>
      <p:ext uri="{BB962C8B-B14F-4D97-AF65-F5344CB8AC3E}">
        <p14:creationId xmlns:p14="http://schemas.microsoft.com/office/powerpoint/2010/main" val="6968761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B989B-43FB-BACC-56F8-2FC7BE45B26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7E45070-F865-5B8C-1C2F-5D7FFABBC068}"/>
              </a:ext>
            </a:extLst>
          </p:cNvPr>
          <p:cNvSpPr/>
          <p:nvPr/>
        </p:nvSpPr>
        <p:spPr>
          <a:xfrm>
            <a:off x="1524000" y="685800"/>
            <a:ext cx="9906000" cy="1077218"/>
          </a:xfrm>
          <a:prstGeom prst="rect">
            <a:avLst/>
          </a:prstGeom>
        </p:spPr>
        <p:txBody>
          <a:bodyPr wrap="square">
            <a:spAutoFit/>
          </a:bodyPr>
          <a:lstStyle/>
          <a:p>
            <a:r>
              <a:rPr lang="en-US" sz="3200" b="1" dirty="0"/>
              <a:t>Factors Considered when Creating the Metric.</a:t>
            </a:r>
          </a:p>
          <a:p>
            <a:endParaRPr lang="en-US" sz="3200" dirty="0"/>
          </a:p>
        </p:txBody>
      </p:sp>
      <p:sp>
        <p:nvSpPr>
          <p:cNvPr id="4" name="Content Placeholder 3">
            <a:extLst>
              <a:ext uri="{FF2B5EF4-FFF2-40B4-BE49-F238E27FC236}">
                <a16:creationId xmlns:a16="http://schemas.microsoft.com/office/drawing/2014/main" id="{7F4BDEEF-969F-EC06-A026-A9F3A7EBFAFA}"/>
              </a:ext>
            </a:extLst>
          </p:cNvPr>
          <p:cNvSpPr>
            <a:spLocks noGrp="1"/>
          </p:cNvSpPr>
          <p:nvPr>
            <p:ph idx="1"/>
          </p:nvPr>
        </p:nvSpPr>
        <p:spPr>
          <a:xfrm>
            <a:off x="533400" y="1447800"/>
            <a:ext cx="10617200" cy="4724400"/>
          </a:xfrm>
        </p:spPr>
        <p:txBody>
          <a:bodyPr>
            <a:normAutofit/>
          </a:bodyPr>
          <a:lstStyle/>
          <a:p>
            <a:r>
              <a:rPr lang="en-US" dirty="0"/>
              <a:t>Cosine Similarity</a:t>
            </a:r>
            <a:br>
              <a:rPr lang="en-US" dirty="0"/>
            </a:br>
            <a:r>
              <a:rPr lang="en-US" dirty="0"/>
              <a:t>        </a:t>
            </a:r>
            <a:endParaRPr lang="en-US" b="0" i="1" dirty="0">
              <a:latin typeface="Cambria Math" panose="02040503050406030204" pitchFamily="18" charset="0"/>
            </a:endParaRPr>
          </a:p>
          <a:p>
            <a:pPr marL="0" indent="0">
              <a:buNone/>
            </a:pPr>
            <a:endParaRPr lang="en-US" dirty="0"/>
          </a:p>
          <a:p>
            <a:r>
              <a:rPr lang="en-US" dirty="0"/>
              <a:t>Pointwise Mutual Information(PMI)</a:t>
            </a:r>
          </a:p>
          <a:p>
            <a:endParaRPr lang="en-US" dirty="0"/>
          </a:p>
          <a:p>
            <a:endParaRPr lang="en-US" dirty="0"/>
          </a:p>
          <a:p>
            <a:r>
              <a:rPr lang="en-US" dirty="0"/>
              <a:t>Contextual Embeddings</a:t>
            </a:r>
          </a:p>
        </p:txBody>
      </p:sp>
      <p:pic>
        <p:nvPicPr>
          <p:cNvPr id="7" name="Picture 6" descr="A black text on a white background&#10;&#10;Description automatically generated">
            <a:extLst>
              <a:ext uri="{FF2B5EF4-FFF2-40B4-BE49-F238E27FC236}">
                <a16:creationId xmlns:a16="http://schemas.microsoft.com/office/drawing/2014/main" id="{9271B330-3B84-E3B3-0E9E-37A4E579F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057400"/>
            <a:ext cx="4648200" cy="1140037"/>
          </a:xfrm>
          <a:prstGeom prst="rect">
            <a:avLst/>
          </a:prstGeom>
        </p:spPr>
      </p:pic>
      <p:pic>
        <p:nvPicPr>
          <p:cNvPr id="9" name="Picture 8">
            <a:extLst>
              <a:ext uri="{FF2B5EF4-FFF2-40B4-BE49-F238E27FC236}">
                <a16:creationId xmlns:a16="http://schemas.microsoft.com/office/drawing/2014/main" id="{52C0C48F-5416-F5E5-AF48-CF09DC21D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797723"/>
            <a:ext cx="7315200" cy="850477"/>
          </a:xfrm>
          <a:prstGeom prst="rect">
            <a:avLst/>
          </a:prstGeom>
        </p:spPr>
      </p:pic>
      <p:sp>
        <p:nvSpPr>
          <p:cNvPr id="10" name="Rectangle 9">
            <a:extLst>
              <a:ext uri="{FF2B5EF4-FFF2-40B4-BE49-F238E27FC236}">
                <a16:creationId xmlns:a16="http://schemas.microsoft.com/office/drawing/2014/main" id="{B50DD142-EF08-D343-4D4C-9915F05961F9}"/>
              </a:ext>
            </a:extLst>
          </p:cNvPr>
          <p:cNvSpPr/>
          <p:nvPr/>
        </p:nvSpPr>
        <p:spPr>
          <a:xfrm>
            <a:off x="2819400" y="64573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1908134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10F55-0B30-65AE-F894-6F93EAF6CBB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211B0E-6898-1887-32E2-B5096BF7F60A}"/>
              </a:ext>
            </a:extLst>
          </p:cNvPr>
          <p:cNvSpPr/>
          <p:nvPr/>
        </p:nvSpPr>
        <p:spPr>
          <a:xfrm>
            <a:off x="3334633" y="76200"/>
            <a:ext cx="5522733" cy="769441"/>
          </a:xfrm>
          <a:prstGeom prst="rect">
            <a:avLst/>
          </a:prstGeom>
        </p:spPr>
        <p:txBody>
          <a:bodyPr wrap="square">
            <a:spAutoFit/>
          </a:bodyPr>
          <a:lstStyle/>
          <a:p>
            <a:r>
              <a:rPr lang="en-US" sz="4400" u="sng" dirty="0"/>
              <a:t>Building The Metrics.</a:t>
            </a:r>
            <a:endParaRPr lang="en-US" sz="4400" dirty="0"/>
          </a:p>
        </p:txBody>
      </p:sp>
      <p:graphicFrame>
        <p:nvGraphicFramePr>
          <p:cNvPr id="5" name="Diagram 4">
            <a:extLst>
              <a:ext uri="{FF2B5EF4-FFF2-40B4-BE49-F238E27FC236}">
                <a16:creationId xmlns:a16="http://schemas.microsoft.com/office/drawing/2014/main" id="{C3C68D73-1C34-01ED-75B5-15AE4E825164}"/>
              </a:ext>
            </a:extLst>
          </p:cNvPr>
          <p:cNvGraphicFramePr/>
          <p:nvPr>
            <p:extLst>
              <p:ext uri="{D42A27DB-BD31-4B8C-83A1-F6EECF244321}">
                <p14:modId xmlns:p14="http://schemas.microsoft.com/office/powerpoint/2010/main" val="690347085"/>
              </p:ext>
            </p:extLst>
          </p:nvPr>
        </p:nvGraphicFramePr>
        <p:xfrm>
          <a:off x="533400" y="927149"/>
          <a:ext cx="10591800" cy="5003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F9CC5B4E-54B0-AFA5-0A10-CD277911F38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13897533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10ED0-2054-4D75-46F0-BD53A88AC85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E8A1FB1-105E-38D8-E790-0ACE69319AAF}"/>
              </a:ext>
            </a:extLst>
          </p:cNvPr>
          <p:cNvSpPr/>
          <p:nvPr/>
        </p:nvSpPr>
        <p:spPr>
          <a:xfrm>
            <a:off x="3334633" y="76200"/>
            <a:ext cx="5522733" cy="769441"/>
          </a:xfrm>
          <a:prstGeom prst="rect">
            <a:avLst/>
          </a:prstGeom>
        </p:spPr>
        <p:txBody>
          <a:bodyPr wrap="square">
            <a:spAutoFit/>
          </a:bodyPr>
          <a:lstStyle/>
          <a:p>
            <a:r>
              <a:rPr lang="en-US" sz="4400" u="sng" dirty="0"/>
              <a:t>Level of completion.</a:t>
            </a:r>
            <a:endParaRPr lang="en-US" sz="4400" dirty="0"/>
          </a:p>
        </p:txBody>
      </p:sp>
      <p:sp>
        <p:nvSpPr>
          <p:cNvPr id="52" name="Rectangle 51">
            <a:extLst>
              <a:ext uri="{FF2B5EF4-FFF2-40B4-BE49-F238E27FC236}">
                <a16:creationId xmlns:a16="http://schemas.microsoft.com/office/drawing/2014/main" id="{0B35928B-9B3D-2001-7053-7E5A592A17E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5" name="Diagram 4">
            <a:extLst>
              <a:ext uri="{FF2B5EF4-FFF2-40B4-BE49-F238E27FC236}">
                <a16:creationId xmlns:a16="http://schemas.microsoft.com/office/drawing/2014/main" id="{30E849D0-ED1E-334B-95CA-4A3286EAF7F7}"/>
              </a:ext>
            </a:extLst>
          </p:cNvPr>
          <p:cNvGraphicFramePr/>
          <p:nvPr/>
        </p:nvGraphicFramePr>
        <p:xfrm>
          <a:off x="264933" y="845641"/>
          <a:ext cx="11582400" cy="5085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5575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676400" y="227634"/>
            <a:ext cx="9448800" cy="769441"/>
          </a:xfrm>
          <a:prstGeom prst="rect">
            <a:avLst/>
          </a:prstGeom>
        </p:spPr>
        <p:txBody>
          <a:bodyPr wrap="square">
            <a:spAutoFit/>
          </a:bodyPr>
          <a:lstStyle/>
          <a:p>
            <a:r>
              <a:rPr lang="en-US" sz="4400" u="sng" dirty="0"/>
              <a:t>Proof of completion:  Data processing.</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70E19EFB-88C3-50E7-12C0-37BA004EAF83}"/>
              </a:ext>
            </a:extLst>
          </p:cNvPr>
          <p:cNvSpPr txBox="1"/>
          <p:nvPr/>
        </p:nvSpPr>
        <p:spPr>
          <a:xfrm>
            <a:off x="685800" y="1032111"/>
            <a:ext cx="2590800" cy="523220"/>
          </a:xfrm>
          <a:prstGeom prst="rect">
            <a:avLst/>
          </a:prstGeom>
          <a:noFill/>
        </p:spPr>
        <p:txBody>
          <a:bodyPr wrap="square" rtlCol="0">
            <a:spAutoFit/>
          </a:bodyPr>
          <a:lstStyle/>
          <a:p>
            <a:r>
              <a:rPr lang="en-US" sz="2800" dirty="0"/>
              <a:t>Loading Data</a:t>
            </a:r>
          </a:p>
        </p:txBody>
      </p:sp>
      <p:pic>
        <p:nvPicPr>
          <p:cNvPr id="4" name="Picture 3" descr="A computer screen shot of a computer code&#10;&#10;Description automatically generated">
            <a:extLst>
              <a:ext uri="{FF2B5EF4-FFF2-40B4-BE49-F238E27FC236}">
                <a16:creationId xmlns:a16="http://schemas.microsoft.com/office/drawing/2014/main" id="{30644E65-095F-3CDB-5109-AE1325096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844525"/>
            <a:ext cx="4732020" cy="2331720"/>
          </a:xfrm>
          <a:prstGeom prst="rect">
            <a:avLst/>
          </a:prstGeom>
        </p:spPr>
      </p:pic>
      <p:pic>
        <p:nvPicPr>
          <p:cNvPr id="6" name="Picture 5" descr="A computer code with text&#10;&#10;Description automatically generated">
            <a:extLst>
              <a:ext uri="{FF2B5EF4-FFF2-40B4-BE49-F238E27FC236}">
                <a16:creationId xmlns:a16="http://schemas.microsoft.com/office/drawing/2014/main" id="{7EE49092-6A2A-A497-53DD-3097483B7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21698"/>
            <a:ext cx="4732020" cy="2156460"/>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7998450F-F278-FAE9-5D3A-69582DCE9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21698"/>
            <a:ext cx="4206240" cy="4871176"/>
          </a:xfrm>
          <a:prstGeom prst="rect">
            <a:avLst/>
          </a:prstGeom>
        </p:spPr>
      </p:pic>
    </p:spTree>
    <p:extLst>
      <p:ext uri="{BB962C8B-B14F-4D97-AF65-F5344CB8AC3E}">
        <p14:creationId xmlns:p14="http://schemas.microsoft.com/office/powerpoint/2010/main" val="2919217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D20B0-AD18-7822-990B-95C767A76CB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2CE0AEAE-E533-7059-B29C-F9F596A16F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D2D8792F-BB99-5A17-D254-9487861D2479}"/>
              </a:ext>
            </a:extLst>
          </p:cNvPr>
          <p:cNvSpPr>
            <a:spLocks noGrp="1"/>
          </p:cNvSpPr>
          <p:nvPr>
            <p:ph idx="1"/>
          </p:nvPr>
        </p:nvSpPr>
        <p:spPr>
          <a:xfrm>
            <a:off x="228600" y="1219200"/>
            <a:ext cx="9448800" cy="715964"/>
          </a:xfrm>
        </p:spPr>
        <p:txBody>
          <a:bodyPr>
            <a:normAutofit fontScale="77500" lnSpcReduction="20000"/>
          </a:bodyPr>
          <a:lstStyle/>
          <a:p>
            <a:r>
              <a:rPr lang="en-US" dirty="0"/>
              <a:t>Convert ‘tokens’ into proper sentences and </a:t>
            </a:r>
            <a:r>
              <a:rPr lang="en-US" b="0" dirty="0">
                <a:effectLst/>
                <a:ea typeface="Cambria" panose="02040503050406030204" pitchFamily="18" charset="0"/>
                <a:cs typeface="Calibri" panose="020F0502020204030204" pitchFamily="34" charset="0"/>
              </a:rPr>
              <a:t>Tokenize sentences</a:t>
            </a:r>
          </a:p>
          <a:p>
            <a:endParaRPr lang="en-US" dirty="0"/>
          </a:p>
        </p:txBody>
      </p:sp>
      <p:sp>
        <p:nvSpPr>
          <p:cNvPr id="4" name="TextBox 3">
            <a:extLst>
              <a:ext uri="{FF2B5EF4-FFF2-40B4-BE49-F238E27FC236}">
                <a16:creationId xmlns:a16="http://schemas.microsoft.com/office/drawing/2014/main" id="{EA5608DA-E87E-70DE-C06C-53ABB828A76A}"/>
              </a:ext>
            </a:extLst>
          </p:cNvPr>
          <p:cNvSpPr txBox="1"/>
          <p:nvPr/>
        </p:nvSpPr>
        <p:spPr>
          <a:xfrm>
            <a:off x="1143000" y="228600"/>
            <a:ext cx="10210800" cy="830997"/>
          </a:xfrm>
          <a:prstGeom prst="rect">
            <a:avLst/>
          </a:prstGeom>
          <a:noFill/>
        </p:spPr>
        <p:txBody>
          <a:bodyPr wrap="square">
            <a:spAutoFit/>
          </a:bodyPr>
          <a:lstStyle/>
          <a:p>
            <a:r>
              <a:rPr lang="en-US" sz="4800" u="sng" dirty="0"/>
              <a:t>Proof of completion:  Data processing.</a:t>
            </a:r>
            <a:endParaRPr lang="en-US" sz="4800" dirty="0"/>
          </a:p>
        </p:txBody>
      </p:sp>
      <p:pic>
        <p:nvPicPr>
          <p:cNvPr id="6" name="Picture 5" descr="A computer code with many colored text&#10;&#10;Description automatically generated with medium confidence">
            <a:extLst>
              <a:ext uri="{FF2B5EF4-FFF2-40B4-BE49-F238E27FC236}">
                <a16:creationId xmlns:a16="http://schemas.microsoft.com/office/drawing/2014/main" id="{0D444236-870B-0480-8FCA-979E00337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35164"/>
            <a:ext cx="6248400" cy="3566160"/>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141ECAF5-AC44-381B-FA0F-AEE4D7320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64" y="3885963"/>
            <a:ext cx="4511040" cy="1417320"/>
          </a:xfrm>
          <a:prstGeom prst="rect">
            <a:avLst/>
          </a:prstGeom>
        </p:spPr>
      </p:pic>
      <p:pic>
        <p:nvPicPr>
          <p:cNvPr id="10" name="Picture 9" descr="A close up of numbers&#10;&#10;Description automatically generated">
            <a:extLst>
              <a:ext uri="{FF2B5EF4-FFF2-40B4-BE49-F238E27FC236}">
                <a16:creationId xmlns:a16="http://schemas.microsoft.com/office/drawing/2014/main" id="{EB62DE75-244C-AFA6-66F2-6B1F0383B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20" y="2468722"/>
            <a:ext cx="7155180" cy="1219200"/>
          </a:xfrm>
          <a:prstGeom prst="rect">
            <a:avLst/>
          </a:prstGeom>
        </p:spPr>
      </p:pic>
    </p:spTree>
    <p:extLst>
      <p:ext uri="{BB962C8B-B14F-4D97-AF65-F5344CB8AC3E}">
        <p14:creationId xmlns:p14="http://schemas.microsoft.com/office/powerpoint/2010/main" val="20497067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92BB-5F30-6DC5-1BAB-BCDDAFF784B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FBC2D65-93DB-6119-8D94-B04AE8EACFC1}"/>
              </a:ext>
            </a:extLst>
          </p:cNvPr>
          <p:cNvSpPr/>
          <p:nvPr/>
        </p:nvSpPr>
        <p:spPr>
          <a:xfrm>
            <a:off x="609600" y="227634"/>
            <a:ext cx="10515600" cy="1446550"/>
          </a:xfrm>
          <a:prstGeom prst="rect">
            <a:avLst/>
          </a:prstGeom>
        </p:spPr>
        <p:txBody>
          <a:bodyPr wrap="square">
            <a:spAutoFit/>
          </a:bodyPr>
          <a:lstStyle/>
          <a:p>
            <a:r>
              <a:rPr lang="en-US" sz="4400" u="sng" dirty="0"/>
              <a:t>Proof of completion: Analyzing the Features used for the metric Creation.</a:t>
            </a:r>
          </a:p>
        </p:txBody>
      </p:sp>
      <p:sp>
        <p:nvSpPr>
          <p:cNvPr id="52" name="Rectangle 51">
            <a:extLst>
              <a:ext uri="{FF2B5EF4-FFF2-40B4-BE49-F238E27FC236}">
                <a16:creationId xmlns:a16="http://schemas.microsoft.com/office/drawing/2014/main" id="{998E3547-411E-3BAE-F010-5F9EA2B04C5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7E8226D6-57C3-05ED-98B2-9B4ACBEA7F07}"/>
              </a:ext>
            </a:extLst>
          </p:cNvPr>
          <p:cNvSpPr txBox="1"/>
          <p:nvPr/>
        </p:nvSpPr>
        <p:spPr>
          <a:xfrm>
            <a:off x="609600" y="1976993"/>
            <a:ext cx="8077200" cy="738664"/>
          </a:xfrm>
          <a:prstGeom prst="rect">
            <a:avLst/>
          </a:prstGeom>
          <a:noFill/>
        </p:spPr>
        <p:txBody>
          <a:bodyPr wrap="square" rtlCol="0">
            <a:spAutoFit/>
          </a:bodyPr>
          <a:lstStyle/>
          <a:p>
            <a:r>
              <a:rPr lang="en-US" sz="2400" dirty="0"/>
              <a:t>Code and output of the </a:t>
            </a:r>
            <a:r>
              <a:rPr lang="en-US" sz="2400" b="0" dirty="0">
                <a:effectLst/>
              </a:rPr>
              <a:t>sentence-level embeddings</a:t>
            </a:r>
          </a:p>
          <a:p>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085DB286-C589-C22B-966B-0441120E4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590800"/>
            <a:ext cx="7564240" cy="3124200"/>
          </a:xfrm>
          <a:prstGeom prst="rect">
            <a:avLst/>
          </a:prstGeom>
        </p:spPr>
      </p:pic>
      <p:pic>
        <p:nvPicPr>
          <p:cNvPr id="6" name="Picture 5" descr="A computer code with numbers and symbols&#10;&#10;Description automatically generated">
            <a:extLst>
              <a:ext uri="{FF2B5EF4-FFF2-40B4-BE49-F238E27FC236}">
                <a16:creationId xmlns:a16="http://schemas.microsoft.com/office/drawing/2014/main" id="{9769263C-B19D-5315-E67A-A55DA1778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248832"/>
            <a:ext cx="4648200" cy="1252131"/>
          </a:xfrm>
          <a:prstGeom prst="rect">
            <a:avLst/>
          </a:prstGeom>
        </p:spPr>
      </p:pic>
    </p:spTree>
    <p:extLst>
      <p:ext uri="{BB962C8B-B14F-4D97-AF65-F5344CB8AC3E}">
        <p14:creationId xmlns:p14="http://schemas.microsoft.com/office/powerpoint/2010/main" val="37502217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D7A15-3025-3687-73B8-4BE69F4AA22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48DFE26-E30B-B090-C106-C4D4A204E12A}"/>
              </a:ext>
            </a:extLst>
          </p:cNvPr>
          <p:cNvSpPr/>
          <p:nvPr/>
        </p:nvSpPr>
        <p:spPr>
          <a:xfrm>
            <a:off x="609600" y="227634"/>
            <a:ext cx="9753600" cy="1200329"/>
          </a:xfrm>
          <a:prstGeom prst="rect">
            <a:avLst/>
          </a:prstGeom>
        </p:spPr>
        <p:txBody>
          <a:bodyPr wrap="square">
            <a:spAutoFit/>
          </a:bodyPr>
          <a:lstStyle/>
          <a:p>
            <a:r>
              <a:rPr lang="en-US" sz="3600" u="sng" dirty="0"/>
              <a:t>Proof of completion: Analyzing the Features used for the metric Creation.</a:t>
            </a:r>
          </a:p>
        </p:txBody>
      </p:sp>
      <p:sp>
        <p:nvSpPr>
          <p:cNvPr id="52" name="Rectangle 51">
            <a:extLst>
              <a:ext uri="{FF2B5EF4-FFF2-40B4-BE49-F238E27FC236}">
                <a16:creationId xmlns:a16="http://schemas.microsoft.com/office/drawing/2014/main" id="{48804150-309D-8853-28F5-AC2915D2AC7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0C46E6BE-29A4-6EC7-F3CC-9188EE63A291}"/>
              </a:ext>
            </a:extLst>
          </p:cNvPr>
          <p:cNvSpPr txBox="1"/>
          <p:nvPr/>
        </p:nvSpPr>
        <p:spPr>
          <a:xfrm>
            <a:off x="533400" y="1427963"/>
            <a:ext cx="8077200" cy="738664"/>
          </a:xfrm>
          <a:prstGeom prst="rect">
            <a:avLst/>
          </a:prstGeom>
          <a:noFill/>
        </p:spPr>
        <p:txBody>
          <a:bodyPr wrap="square" rtlCol="0">
            <a:spAutoFit/>
          </a:bodyPr>
          <a:lstStyle/>
          <a:p>
            <a:r>
              <a:rPr lang="en-US" sz="2400" dirty="0"/>
              <a:t>Code and output of the extract occupation</a:t>
            </a:r>
            <a:r>
              <a:rPr lang="en-US" sz="2400" b="0" dirty="0">
                <a:effectLst/>
              </a:rPr>
              <a:t> embeddings</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54FBF57D-D6A0-8040-71B2-0A875332F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831931"/>
            <a:ext cx="7239000" cy="4411345"/>
          </a:xfrm>
          <a:prstGeom prst="rect">
            <a:avLst/>
          </a:prstGeom>
        </p:spPr>
      </p:pic>
      <p:pic>
        <p:nvPicPr>
          <p:cNvPr id="8" name="Picture 7" descr="A diagram of embeddings of occupations&#10;&#10;Description automatically generated">
            <a:extLst>
              <a:ext uri="{FF2B5EF4-FFF2-40B4-BE49-F238E27FC236}">
                <a16:creationId xmlns:a16="http://schemas.microsoft.com/office/drawing/2014/main" id="{89F7D184-6B82-A886-1A51-B1FED2D88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469537"/>
            <a:ext cx="4863965" cy="4007173"/>
          </a:xfrm>
          <a:prstGeom prst="rect">
            <a:avLst/>
          </a:prstGeom>
        </p:spPr>
      </p:pic>
    </p:spTree>
    <p:extLst>
      <p:ext uri="{BB962C8B-B14F-4D97-AF65-F5344CB8AC3E}">
        <p14:creationId xmlns:p14="http://schemas.microsoft.com/office/powerpoint/2010/main" val="29671551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D43D2-0EA4-E0A9-45D9-FFEBB2098FF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4282E2B-9DF7-A5E2-36B3-38240D2E0D5A}"/>
              </a:ext>
            </a:extLst>
          </p:cNvPr>
          <p:cNvSpPr/>
          <p:nvPr/>
        </p:nvSpPr>
        <p:spPr>
          <a:xfrm>
            <a:off x="609600" y="227634"/>
            <a:ext cx="9753600" cy="1200329"/>
          </a:xfrm>
          <a:prstGeom prst="rect">
            <a:avLst/>
          </a:prstGeom>
        </p:spPr>
        <p:txBody>
          <a:bodyPr wrap="square">
            <a:spAutoFit/>
          </a:bodyPr>
          <a:lstStyle/>
          <a:p>
            <a:r>
              <a:rPr lang="en-US" sz="3600" u="sng" dirty="0"/>
              <a:t>Proof of completion: Analyzing the Features used for the metric Creation.</a:t>
            </a:r>
          </a:p>
        </p:txBody>
      </p:sp>
      <p:sp>
        <p:nvSpPr>
          <p:cNvPr id="52" name="Rectangle 51">
            <a:extLst>
              <a:ext uri="{FF2B5EF4-FFF2-40B4-BE49-F238E27FC236}">
                <a16:creationId xmlns:a16="http://schemas.microsoft.com/office/drawing/2014/main" id="{22B23E04-3F49-B53B-5AF7-462F3CB95A4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CF032BEA-D385-01B1-6DF2-702E4CA9A25C}"/>
              </a:ext>
            </a:extLst>
          </p:cNvPr>
          <p:cNvSpPr txBox="1"/>
          <p:nvPr/>
        </p:nvSpPr>
        <p:spPr>
          <a:xfrm>
            <a:off x="533400" y="1427963"/>
            <a:ext cx="10591800" cy="738664"/>
          </a:xfrm>
          <a:prstGeom prst="rect">
            <a:avLst/>
          </a:prstGeom>
          <a:noFill/>
        </p:spPr>
        <p:txBody>
          <a:bodyPr wrap="square" rtlCol="0">
            <a:spAutoFit/>
          </a:bodyPr>
          <a:lstStyle/>
          <a:p>
            <a:r>
              <a:rPr lang="en-US" sz="2400" dirty="0"/>
              <a:t>Code and output of the cosine similarity </a:t>
            </a:r>
            <a:r>
              <a:rPr lang="en-US" sz="2400" b="0" dirty="0">
                <a:effectLst/>
              </a:rPr>
              <a:t> </a:t>
            </a:r>
            <a:r>
              <a:rPr lang="en-US" sz="2400" dirty="0"/>
              <a:t>u</a:t>
            </a:r>
            <a:r>
              <a:rPr lang="en-US" sz="2400" b="0" dirty="0">
                <a:effectLst/>
              </a:rPr>
              <a:t>sing </a:t>
            </a:r>
            <a:r>
              <a:rPr lang="en-US" sz="2400" dirty="0"/>
              <a:t>E</a:t>
            </a:r>
            <a:r>
              <a:rPr lang="en-US" sz="2400" b="0" dirty="0">
                <a:effectLst/>
              </a:rPr>
              <a:t>mbeddings</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098B8CC4-4B96-48CE-3579-EC17227CD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903695"/>
            <a:ext cx="8290560" cy="445110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81C10EF-A8ED-A8C7-52CC-DF504C180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662" y="2384712"/>
            <a:ext cx="2438400" cy="3489072"/>
          </a:xfrm>
          <a:prstGeom prst="rect">
            <a:avLst/>
          </a:prstGeom>
        </p:spPr>
      </p:pic>
    </p:spTree>
    <p:extLst>
      <p:ext uri="{BB962C8B-B14F-4D97-AF65-F5344CB8AC3E}">
        <p14:creationId xmlns:p14="http://schemas.microsoft.com/office/powerpoint/2010/main" val="3821715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46F8-2281-A0AA-A6B4-925707232E1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37D4525-8916-416E-A4D7-76E7F760203A}"/>
              </a:ext>
            </a:extLst>
          </p:cNvPr>
          <p:cNvSpPr/>
          <p:nvPr/>
        </p:nvSpPr>
        <p:spPr>
          <a:xfrm>
            <a:off x="609600" y="227634"/>
            <a:ext cx="9753600" cy="1077218"/>
          </a:xfrm>
          <a:prstGeom prst="rect">
            <a:avLst/>
          </a:prstGeom>
        </p:spPr>
        <p:txBody>
          <a:bodyPr wrap="square">
            <a:spAutoFit/>
          </a:bodyPr>
          <a:lstStyle/>
          <a:p>
            <a:r>
              <a:rPr lang="en-US" sz="3200" u="sng" dirty="0"/>
              <a:t>Proof of completion: Analyzing the Features used for the metric Creation.</a:t>
            </a:r>
          </a:p>
        </p:txBody>
      </p:sp>
      <p:sp>
        <p:nvSpPr>
          <p:cNvPr id="52" name="Rectangle 51">
            <a:extLst>
              <a:ext uri="{FF2B5EF4-FFF2-40B4-BE49-F238E27FC236}">
                <a16:creationId xmlns:a16="http://schemas.microsoft.com/office/drawing/2014/main" id="{D1500717-8BE3-A1C8-D61C-DF8F5382284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26B417C0-3812-3E72-8FF5-F8AC827B3824}"/>
              </a:ext>
            </a:extLst>
          </p:cNvPr>
          <p:cNvSpPr txBox="1"/>
          <p:nvPr/>
        </p:nvSpPr>
        <p:spPr>
          <a:xfrm>
            <a:off x="609600" y="1175370"/>
            <a:ext cx="10591800" cy="738664"/>
          </a:xfrm>
          <a:prstGeom prst="rect">
            <a:avLst/>
          </a:prstGeom>
          <a:noFill/>
        </p:spPr>
        <p:txBody>
          <a:bodyPr wrap="square" rtlCol="0">
            <a:spAutoFit/>
          </a:bodyPr>
          <a:lstStyle/>
          <a:p>
            <a:r>
              <a:rPr lang="en-US" sz="2400" dirty="0"/>
              <a:t>Code and output of the PMI(Pointwise Mutual Information) </a:t>
            </a:r>
            <a:r>
              <a:rPr lang="en-US" sz="2400" b="0" dirty="0">
                <a:effectLst/>
              </a:rPr>
              <a:t> </a:t>
            </a:r>
            <a:r>
              <a:rPr lang="en-US" sz="2400" dirty="0"/>
              <a:t>u</a:t>
            </a:r>
            <a:r>
              <a:rPr lang="en-US" sz="2400" b="0" dirty="0">
                <a:effectLst/>
              </a:rPr>
              <a:t>sing </a:t>
            </a:r>
            <a:r>
              <a:rPr lang="en-US" sz="2400" dirty="0"/>
              <a:t>E</a:t>
            </a:r>
            <a:r>
              <a:rPr lang="en-US" sz="2400" b="0" dirty="0">
                <a:effectLst/>
              </a:rPr>
              <a:t>mbeddings</a:t>
            </a:r>
          </a:p>
          <a:p>
            <a:endParaRPr lang="en-US" dirty="0"/>
          </a:p>
        </p:txBody>
      </p:sp>
      <p:pic>
        <p:nvPicPr>
          <p:cNvPr id="6" name="Picture 5" descr="A computer screen shot of a computer code&#10;&#10;Description automatically generated">
            <a:extLst>
              <a:ext uri="{FF2B5EF4-FFF2-40B4-BE49-F238E27FC236}">
                <a16:creationId xmlns:a16="http://schemas.microsoft.com/office/drawing/2014/main" id="{E1518C60-7CBE-C4E0-0176-1EC12AFEB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52600"/>
            <a:ext cx="6106391" cy="46236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EC6CD2D-3BE6-7055-7AE6-66F4108FF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2252588"/>
            <a:ext cx="2667000" cy="3081412"/>
          </a:xfrm>
          <a:prstGeom prst="rect">
            <a:avLst/>
          </a:prstGeom>
        </p:spPr>
      </p:pic>
    </p:spTree>
    <p:extLst>
      <p:ext uri="{BB962C8B-B14F-4D97-AF65-F5344CB8AC3E}">
        <p14:creationId xmlns:p14="http://schemas.microsoft.com/office/powerpoint/2010/main" val="10924952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D0F12-BFAD-9315-AD35-E91C9BF88C9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87A2F74-7A15-DBDB-6309-B1DDD2F78D84}"/>
              </a:ext>
            </a:extLst>
          </p:cNvPr>
          <p:cNvSpPr/>
          <p:nvPr/>
        </p:nvSpPr>
        <p:spPr>
          <a:xfrm>
            <a:off x="609600" y="227634"/>
            <a:ext cx="9753600" cy="1077218"/>
          </a:xfrm>
          <a:prstGeom prst="rect">
            <a:avLst/>
          </a:prstGeom>
        </p:spPr>
        <p:txBody>
          <a:bodyPr wrap="square">
            <a:spAutoFit/>
          </a:bodyPr>
          <a:lstStyle/>
          <a:p>
            <a:r>
              <a:rPr lang="en-US" sz="3200" u="sng" dirty="0"/>
              <a:t>Proof of completion: Analyzing the Features used for the metric Creation.</a:t>
            </a:r>
          </a:p>
        </p:txBody>
      </p:sp>
      <p:sp>
        <p:nvSpPr>
          <p:cNvPr id="52" name="Rectangle 51">
            <a:extLst>
              <a:ext uri="{FF2B5EF4-FFF2-40B4-BE49-F238E27FC236}">
                <a16:creationId xmlns:a16="http://schemas.microsoft.com/office/drawing/2014/main" id="{26EB1EC9-8BE5-17AB-28F9-48AE1D4C1F9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2AFAEBEC-B88F-CE5D-C152-FD4A38BA66FE}"/>
              </a:ext>
            </a:extLst>
          </p:cNvPr>
          <p:cNvSpPr txBox="1"/>
          <p:nvPr/>
        </p:nvSpPr>
        <p:spPr>
          <a:xfrm>
            <a:off x="609600" y="914400"/>
            <a:ext cx="10439400" cy="954107"/>
          </a:xfrm>
          <a:prstGeom prst="rect">
            <a:avLst/>
          </a:prstGeom>
          <a:noFill/>
        </p:spPr>
        <p:txBody>
          <a:bodyPr wrap="square" rtlCol="0">
            <a:spAutoFit/>
          </a:bodyPr>
          <a:lstStyle/>
          <a:p>
            <a:endParaRPr lang="en-US" sz="3200" b="0" dirty="0">
              <a:effectLst/>
            </a:endParaRPr>
          </a:p>
          <a:p>
            <a:r>
              <a:rPr lang="en-US" sz="2400" dirty="0"/>
              <a:t>Plots for Cosine Similarity and PMI Values</a:t>
            </a:r>
          </a:p>
        </p:txBody>
      </p:sp>
      <p:pic>
        <p:nvPicPr>
          <p:cNvPr id="4" name="Picture 3" descr="A graph of different colored lines&#10;&#10;Description automatically generated with medium confidence">
            <a:extLst>
              <a:ext uri="{FF2B5EF4-FFF2-40B4-BE49-F238E27FC236}">
                <a16:creationId xmlns:a16="http://schemas.microsoft.com/office/drawing/2014/main" id="{873C894B-0BB9-17B8-A9F4-0FF90B574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1991618"/>
            <a:ext cx="5791200" cy="4104382"/>
          </a:xfrm>
          <a:prstGeom prst="rect">
            <a:avLst/>
          </a:prstGeom>
        </p:spPr>
      </p:pic>
      <p:pic>
        <p:nvPicPr>
          <p:cNvPr id="7" name="Picture 6" descr="A graph of blue and orange bars&#10;&#10;Description automatically generated">
            <a:extLst>
              <a:ext uri="{FF2B5EF4-FFF2-40B4-BE49-F238E27FC236}">
                <a16:creationId xmlns:a16="http://schemas.microsoft.com/office/drawing/2014/main" id="{5D5B5FBC-C77E-983C-FDD6-32BA29997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037" y="2438400"/>
            <a:ext cx="5802464" cy="2743200"/>
          </a:xfrm>
          <a:prstGeom prst="rect">
            <a:avLst/>
          </a:prstGeom>
        </p:spPr>
      </p:pic>
    </p:spTree>
    <p:extLst>
      <p:ext uri="{BB962C8B-B14F-4D97-AF65-F5344CB8AC3E}">
        <p14:creationId xmlns:p14="http://schemas.microsoft.com/office/powerpoint/2010/main" val="3669528569"/>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defPPr>
          <a:buChar char="•"/>
          <a:defRPr sz="3200" dirty="0"/>
        </a:defPPr>
      </a:lstStyle>
    </a:spDef>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Proposal prsentation stuct</Template>
  <TotalTime>3120</TotalTime>
  <Words>5060</Words>
  <Application>Microsoft Office PowerPoint</Application>
  <PresentationFormat>Widescreen</PresentationFormat>
  <Paragraphs>535</Paragraphs>
  <Slides>100</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100</vt:i4>
      </vt:variant>
    </vt:vector>
  </HeadingPairs>
  <TitlesOfParts>
    <vt:vector size="117" baseType="lpstr">
      <vt:lpstr>ADLaM Display</vt:lpstr>
      <vt:lpstr>Adobe Devanagari</vt:lpstr>
      <vt:lpstr>Amasis MT Pro Black</vt:lpstr>
      <vt:lpstr>Arial</vt:lpstr>
      <vt:lpstr>Calibri</vt:lpstr>
      <vt:lpstr>Cambria</vt:lpstr>
      <vt:lpstr>Cambria (Body)</vt:lpstr>
      <vt:lpstr>Cambria Math</vt:lpstr>
      <vt:lpstr>CMR8</vt:lpstr>
      <vt:lpstr>CMSY8</vt:lpstr>
      <vt:lpstr>Courier New</vt:lpstr>
      <vt:lpstr>NimbusRomNo9L-Medi</vt:lpstr>
      <vt:lpstr>NimbusRomNo9L-ReguItal</vt:lpstr>
      <vt:lpstr>Times New Roman</vt:lpstr>
      <vt:lpstr>TimesNewRomanPS-BoldMT</vt:lpstr>
      <vt:lpstr>Wingdings</vt:lpstr>
      <vt:lpstr>Office Theme</vt:lpstr>
      <vt:lpstr>ResAI Toolkit: Framework for Cross-Modality Bias Detection </vt:lpstr>
      <vt:lpstr>Team</vt:lpstr>
      <vt:lpstr>WHAT IS BIAS?</vt:lpstr>
      <vt:lpstr>PowerPoint Presentation</vt:lpstr>
      <vt:lpstr>PowerPoint Presentation</vt:lpstr>
      <vt:lpstr>WHAT ARE THE TYPES OF BIAS?</vt:lpstr>
      <vt:lpstr>Can Bias Be Detected or Measured?</vt:lpstr>
      <vt:lpstr>So what is the problem we are researching?</vt:lpstr>
      <vt:lpstr>Introducing the ResAI Toolkit.</vt:lpstr>
      <vt:lpstr>Introducing the ResAI Toolkit.</vt:lpstr>
      <vt:lpstr>How does the ResAI Toolkit revolutionize AI bias detection?</vt:lpstr>
      <vt:lpstr>IT21380914 | K. M. S. P. JAYAWARDENA</vt:lpstr>
      <vt:lpstr>Developing a metrics for detecting Gender bias in RAW audio datasets used for model Building. </vt:lpstr>
      <vt:lpstr>Existing metrics and Related works. </vt:lpstr>
      <vt:lpstr>Existing metrics and Related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IT21387562 | E.M.A.M.Ekanayake</vt:lpstr>
      <vt:lpstr>Developing Metrics for Measure Gender Bias in Image Datasets Using Contextual Factors: Objects, Scenes, and Spatial Relationships </vt:lpstr>
      <vt:lpstr>WHAT IS CONTEXUAL BIAS IN IMAGS? </vt:lpstr>
      <vt:lpstr>PowerPoint Presentation</vt:lpstr>
      <vt:lpstr>Existing metrics and Related works. </vt:lpstr>
      <vt:lpstr>Existing metrics and Related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IT21208294 | MUDALIGE T.N.</vt:lpstr>
      <vt:lpstr>Developing Metrics for Detecting Gender Bias in Motion Patterns of Video Datasets Used for action recognition </vt:lpstr>
      <vt:lpstr>What is Gender Bias in Motion Patterns? </vt:lpstr>
      <vt:lpstr>Key Insights:</vt:lpstr>
      <vt:lpstr>Existing metrics and Related works. </vt:lpstr>
      <vt:lpstr>Existing metrics and Related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IT21183690 | H.M.I.K. Dhanawardhana</vt:lpstr>
      <vt:lpstr>Developing a metrics for detecting Gender bias in Contextual Word Embeddings. </vt:lpstr>
      <vt:lpstr>PowerPoint Presentation</vt:lpstr>
      <vt:lpstr>Existing metrics and Related works. </vt:lpstr>
      <vt:lpstr>Existing metrics and Related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ResAI Toolkit: Framework for Cross-Modality Bias Detection</dc:title>
  <dc:creator>Mudalige T.N. it21208294</dc:creator>
  <cp:lastModifiedBy>Jayawardena K.M.S.P. it21380914</cp:lastModifiedBy>
  <cp:revision>60</cp:revision>
  <dcterms:created xsi:type="dcterms:W3CDTF">2024-08-07T02:13:11Z</dcterms:created>
  <dcterms:modified xsi:type="dcterms:W3CDTF">2024-12-04T03:38:32Z</dcterms:modified>
</cp:coreProperties>
</file>